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矩形 15"/>
            <p:cNvSpPr/>
            <p:nvPr userDrawn="1"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矩形 16"/>
            <p:cNvSpPr/>
            <p:nvPr userDrawn="1"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矩形 17"/>
            <p:cNvSpPr/>
            <p:nvPr userDrawn="1"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 useBgFill="1"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28596" y="1857365"/>
            <a:ext cx="8501122" cy="1743086"/>
          </a:xfrm>
        </p:spPr>
        <p:txBody>
          <a:bodyPr>
            <a:normAutofit fontScale="90000"/>
          </a:bodyPr>
          <a:lstStyle/>
          <a:p>
            <a:r>
              <a:rPr lang="ru-RU" altLang="zh-CN" dirty="0" smtClean="0"/>
              <a:t>Обзор ойратоведческих исследований в Китае (1949—2019 гг.)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2643206"/>
          </a:xfrm>
        </p:spPr>
        <p:txBody>
          <a:bodyPr>
            <a:normAutofit lnSpcReduction="10000"/>
          </a:bodyPr>
          <a:lstStyle/>
          <a:p>
            <a:r>
              <a:rPr lang="ru-RU" altLang="zh-CN" dirty="0" smtClean="0"/>
              <a:t>Проф</a:t>
            </a:r>
            <a:r>
              <a:rPr lang="ru-RU" altLang="zh-CN" dirty="0" smtClean="0"/>
              <a:t>. Алтан-Очир</a:t>
            </a:r>
            <a:endParaRPr lang="en-US" altLang="zh-CN" dirty="0" smtClean="0"/>
          </a:p>
          <a:p>
            <a:r>
              <a:rPr lang="ru-RU" altLang="zh-CN" dirty="0" smtClean="0"/>
              <a:t>Институт приграничных территорий Китая</a:t>
            </a:r>
          </a:p>
          <a:p>
            <a:r>
              <a:rPr lang="ru-RU" altLang="zh-CN" dirty="0" smtClean="0"/>
              <a:t>Китайской академии общественных </a:t>
            </a:r>
            <a:r>
              <a:rPr lang="ru-RU" altLang="zh-CN" dirty="0" smtClean="0"/>
              <a:t>наук</a:t>
            </a:r>
          </a:p>
          <a:p>
            <a:r>
              <a:rPr lang="ru-RU" dirty="0" err="1" smtClean="0"/>
              <a:t>Бичеев</a:t>
            </a:r>
            <a:r>
              <a:rPr lang="ru-RU" dirty="0" smtClean="0"/>
              <a:t> </a:t>
            </a:r>
            <a:r>
              <a:rPr lang="ru-RU" dirty="0" err="1" smtClean="0"/>
              <a:t>Баазр</a:t>
            </a:r>
            <a:r>
              <a:rPr lang="ru-RU" dirty="0" smtClean="0"/>
              <a:t> Александрович, </a:t>
            </a:r>
            <a:endParaRPr lang="ru-RU" dirty="0" smtClean="0"/>
          </a:p>
          <a:p>
            <a:r>
              <a:rPr lang="ru-RU" dirty="0" smtClean="0"/>
              <a:t>доктор </a:t>
            </a:r>
            <a:r>
              <a:rPr lang="ru-RU" dirty="0" smtClean="0"/>
              <a:t>философских наук, </a:t>
            </a:r>
            <a:endParaRPr lang="ru-RU" dirty="0" smtClean="0"/>
          </a:p>
          <a:p>
            <a:r>
              <a:rPr lang="ru-RU" dirty="0" smtClean="0"/>
              <a:t>Калмыцкий </a:t>
            </a:r>
            <a:r>
              <a:rPr lang="ru-RU" dirty="0" smtClean="0"/>
              <a:t>научный центр </a:t>
            </a:r>
            <a:r>
              <a:rPr lang="ru-RU" dirty="0" smtClean="0"/>
              <a:t>РАН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Те успехи, которые сумело достичь ойратоведение за последние два десятилетия, несомненно связано и с политикой Китайского государства в области подготовки научных кадров. Благодаря государственной поддержке в этот период выросло молодое поколение исследователей монголоведов, свободно владеющих английским, русским и японским языками, способных использовать в своей работе маньчжурские и тибетские памятники и документы. Они публикуют свои монографии и научные статьи не только на монгольском языке, но и на китайском языке.</a:t>
            </a:r>
            <a:endParaRPr lang="zh-CN" altLang="en-US" dirty="0" smtClean="0"/>
          </a:p>
          <a:p>
            <a:r>
              <a:rPr lang="ru-RU" dirty="0" smtClean="0"/>
              <a:t>Таким образом, начиная с 1980-х годов, ойратоведение в Китае охватило почти все аспекты исследования истории ойратов и превзошло объем всех работ предыдущих периодов.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II</a:t>
            </a:r>
            <a:r>
              <a:rPr lang="ru-RU" b="1" dirty="0" smtClean="0"/>
              <a:t>. Сбор материалов и публикация документов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 1978 года, постепенное и углубленное изучение истории монголов, Цинскойдинасти,Центральной Азии, китайско-российских отношений, привело к тому, что исследованиеистории ойратов получило значительный прогресс и обрело статус самостоятельного научного направления, что повлекло за собой появление значительного количества монографий и научных статей. Важной составной частью ойратоведческих исследований последних двух десятилетий стало развитие историографической дисциплины. Выявление и публикация архивных документов исторического содержания значительно расширило само поле исследования и качество публикуемых работ. Архивные источники стали основой новых исторических исследований. Публикация архивных материалов — сталасвидетельством становления историографической дисциплины в ойратоведении Китая.</a:t>
            </a:r>
            <a:endParaRPr lang="zh-CN" altLang="en-US" dirty="0" smtClean="0"/>
          </a:p>
          <a:p>
            <a:r>
              <a:rPr lang="ru-RU" dirty="0" smtClean="0"/>
              <a:t>Материалы по истории ойратов содержатся в следующих публикациях архивных документов: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«</a:t>
            </a:r>
            <a:r>
              <a:rPr lang="ru-RU" i="1" dirty="0" smtClean="0"/>
              <a:t>Цин ши лу</a:t>
            </a:r>
            <a:r>
              <a:rPr lang="ru-RU" dirty="0" smtClean="0"/>
              <a:t>»( «Цинские документированные записи» или «Цинские правдивые записи»)</a:t>
            </a:r>
            <a:endParaRPr lang="zh-CN" altLang="en-US" dirty="0" smtClean="0"/>
          </a:p>
          <a:p>
            <a:r>
              <a:rPr lang="ru-RU" dirty="0" smtClean="0"/>
              <a:t>«</a:t>
            </a:r>
            <a:r>
              <a:rPr lang="ru-RU" i="1" dirty="0" smtClean="0"/>
              <a:t>Цинь чжэн пиндин шомо фанлюэ</a:t>
            </a:r>
            <a:r>
              <a:rPr lang="ru-RU" dirty="0" smtClean="0"/>
              <a:t>» («Высочайше утверждённое описание усмирения земель к северу от пустыни»).</a:t>
            </a:r>
            <a:endParaRPr lang="zh-CN" altLang="en-US" dirty="0" smtClean="0"/>
          </a:p>
          <a:p>
            <a:r>
              <a:rPr lang="ru-RU" dirty="0" smtClean="0"/>
              <a:t>«</a:t>
            </a:r>
            <a:r>
              <a:rPr lang="ru-RU" i="1" dirty="0" smtClean="0"/>
              <a:t>Пин дин чжуньгаэр фанлюэ</a:t>
            </a:r>
            <a:r>
              <a:rPr lang="ru-RU" dirty="0" smtClean="0"/>
              <a:t>» (Высочайше утвержденное описание усмирения джунгаров)</a:t>
            </a:r>
            <a:endParaRPr lang="zh-CN" altLang="en-US" dirty="0" smtClean="0"/>
          </a:p>
          <a:p>
            <a:r>
              <a:rPr lang="mn-MN" dirty="0" smtClean="0"/>
              <a:t>«</a:t>
            </a:r>
            <a:r>
              <a:rPr lang="ru-RU" i="1" dirty="0" smtClean="0"/>
              <a:t>К</a:t>
            </a:r>
            <a:r>
              <a:rPr lang="mn-MN" i="1" dirty="0" smtClean="0"/>
              <a:t>анси чао маньвэнь чжупи зоучжэ цюань и</a:t>
            </a:r>
            <a:r>
              <a:rPr lang="mn-MN" dirty="0" smtClean="0"/>
              <a:t>» </a:t>
            </a:r>
            <a:r>
              <a:rPr lang="ru-RU" dirty="0" smtClean="0"/>
              <a:t>(Китайские переводы маньчжурских докладов периода правления императора Канси</a:t>
            </a:r>
            <a:r>
              <a:rPr lang="mn-MN" dirty="0" smtClean="0"/>
              <a:t>)</a:t>
            </a:r>
            <a:r>
              <a:rPr lang="ru-RU" dirty="0" smtClean="0"/>
              <a:t>. </a:t>
            </a:r>
            <a:r>
              <a:rPr lang="mn-MN" dirty="0" smtClean="0"/>
              <a:t>Пекин, 1998 г. </a:t>
            </a:r>
            <a:endParaRPr lang="zh-CN" altLang="en-US" dirty="0" smtClean="0"/>
          </a:p>
          <a:p>
            <a:r>
              <a:rPr lang="mn-MN" dirty="0" smtClean="0"/>
              <a:t>«</a:t>
            </a:r>
            <a:r>
              <a:rPr lang="mn-MN" i="1" dirty="0" smtClean="0"/>
              <a:t>Юнчжэн чао маньвэнь чжупи зоучжэ цюань и</a:t>
            </a:r>
            <a:r>
              <a:rPr lang="mn-MN" dirty="0" smtClean="0"/>
              <a:t>»(</a:t>
            </a:r>
            <a:r>
              <a:rPr lang="ru-RU" dirty="0" smtClean="0"/>
              <a:t>Китайские переводы маньчжурских докладов периода правления императора Юнчжэн</a:t>
            </a:r>
            <a:r>
              <a:rPr lang="mn-MN" dirty="0" smtClean="0"/>
              <a:t>), Хэфэй, 1998 г.</a:t>
            </a:r>
            <a:endParaRPr lang="zh-CN" altLang="en-US" dirty="0" smtClean="0"/>
          </a:p>
          <a:p>
            <a:r>
              <a:rPr lang="mn-MN" i="1" dirty="0" smtClean="0"/>
              <a:t>Чжао Линчжи</a:t>
            </a:r>
            <a:r>
              <a:rPr lang="ru-RU" i="1" dirty="0" smtClean="0"/>
              <a:t>,</a:t>
            </a:r>
            <a:r>
              <a:rPr lang="mn-MN" i="1" dirty="0" smtClean="0"/>
              <a:t> Го Мэй</a:t>
            </a:r>
            <a:r>
              <a:rPr lang="ru-RU" i="1" dirty="0" smtClean="0"/>
              <a:t>лань</a:t>
            </a:r>
            <a:r>
              <a:rPr lang="mn-MN" dirty="0" smtClean="0"/>
              <a:t>. «</a:t>
            </a:r>
            <a:r>
              <a:rPr lang="ru-RU" i="1" dirty="0" smtClean="0"/>
              <a:t>Цзуньцзи чу маньвэнь чжуньгаэр ши чжэ дан и бянь</a:t>
            </a:r>
            <a:r>
              <a:rPr lang="mn-MN" dirty="0" smtClean="0"/>
              <a:t>» </a:t>
            </a:r>
            <a:r>
              <a:rPr lang="ru-RU" dirty="0" smtClean="0"/>
              <a:t>. В 3-х т. [Китайские переводы маньчжурских документов по Джунгарии из фонда Цзюньцзи чу (Военного ведомства и совета) ]. Пекин, 2009 г. </a:t>
            </a:r>
            <a:endParaRPr lang="zh-CN" altLang="en-US" dirty="0" smtClean="0"/>
          </a:p>
          <a:p>
            <a:r>
              <a:rPr lang="ru-RU" dirty="0" smtClean="0"/>
              <a:t>Первый исторический архив Китая. </a:t>
            </a:r>
            <a:r>
              <a:rPr lang="mn-MN" dirty="0" smtClean="0"/>
              <a:t>«</a:t>
            </a:r>
            <a:r>
              <a:rPr lang="ru-RU" i="1" dirty="0" smtClean="0"/>
              <a:t>Цзуньцзи чу маньвэнь аоча дан</a:t>
            </a:r>
            <a:r>
              <a:rPr lang="mn-MN" dirty="0" smtClean="0"/>
              <a:t>»</a:t>
            </a:r>
            <a:r>
              <a:rPr lang="ru-RU" dirty="0" smtClean="0"/>
              <a:t>. В 2-х т. (Маньчжурские документы по делам паломничества из фонда Цзуньцзи чу). Шанхай, 2010 г. 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/>
              <a:t>Ли Цзин</a:t>
            </a:r>
            <a:r>
              <a:rPr lang="ru-RU" dirty="0" smtClean="0"/>
              <a:t>. </a:t>
            </a:r>
            <a:r>
              <a:rPr lang="mn-MN" dirty="0" smtClean="0"/>
              <a:t>«</a:t>
            </a:r>
            <a:r>
              <a:rPr lang="ru-RU" i="1" dirty="0" smtClean="0"/>
              <a:t>Эцзина ци лиши дан ань зыляо</a:t>
            </a:r>
            <a:r>
              <a:rPr lang="mn-MN" dirty="0" smtClean="0"/>
              <a:t>»</a:t>
            </a:r>
            <a:r>
              <a:rPr lang="ru-RU" dirty="0" smtClean="0"/>
              <a:t> (</a:t>
            </a:r>
            <a:r>
              <a:rPr lang="ru-RU" i="1" dirty="0" smtClean="0"/>
              <a:t>Сборник документов по истории Эзэнинского хошуна</a:t>
            </a:r>
            <a:r>
              <a:rPr lang="ru-RU" dirty="0" smtClean="0"/>
              <a:t>). В 2-х т.Хайлар, 2014.</a:t>
            </a:r>
            <a:endParaRPr lang="zh-CN" altLang="en-US" dirty="0" smtClean="0"/>
          </a:p>
          <a:p>
            <a:r>
              <a:rPr lang="mn-MN" dirty="0" smtClean="0"/>
              <a:t>«</a:t>
            </a:r>
            <a:r>
              <a:rPr lang="ru-RU" i="1" dirty="0" smtClean="0"/>
              <a:t>Циндай алашань хэшотэ ци мэнгу вэнь дан ань сюянь бянь</a:t>
            </a:r>
            <a:r>
              <a:rPr lang="mn-MN" dirty="0" smtClean="0"/>
              <a:t>»</a:t>
            </a:r>
            <a:r>
              <a:rPr lang="ru-RU" dirty="0" smtClean="0"/>
              <a:t> (Избранные монгольские документы Алашань-хошутовского хошуна периода Цин) . В 5-ти т. Пекин, 2015.</a:t>
            </a:r>
            <a:endParaRPr lang="zh-CN" altLang="en-US" dirty="0" smtClean="0"/>
          </a:p>
          <a:p>
            <a:r>
              <a:rPr lang="ru-RU" i="1" dirty="0" smtClean="0"/>
              <a:t>Чжэцан Цайжан. </a:t>
            </a:r>
            <a:r>
              <a:rPr lang="mn-MN" dirty="0" smtClean="0"/>
              <a:t>«</a:t>
            </a:r>
            <a:r>
              <a:rPr lang="ru-RU" i="1" dirty="0" smtClean="0"/>
              <a:t>Циндай Цинхай мэнгузу дан ань шиляо цзибянь</a:t>
            </a:r>
            <a:r>
              <a:rPr lang="mn-MN" dirty="0" smtClean="0"/>
              <a:t>»</a:t>
            </a:r>
            <a:r>
              <a:rPr lang="ru-RU" dirty="0" smtClean="0"/>
              <a:t>(</a:t>
            </a:r>
            <a:r>
              <a:rPr lang="ru-RU" i="1" dirty="0" smtClean="0"/>
              <a:t>Сборник документов по истории Кукунорских монголов периода династии Цин</a:t>
            </a:r>
            <a:r>
              <a:rPr lang="ru-RU" dirty="0" smtClean="0"/>
              <a:t>). Синин, 1994. </a:t>
            </a:r>
            <a:endParaRPr lang="zh-CN" altLang="en-US" dirty="0" smtClean="0"/>
          </a:p>
          <a:p>
            <a:r>
              <a:rPr lang="mn-MN" dirty="0" smtClean="0"/>
              <a:t>«</a:t>
            </a:r>
            <a:r>
              <a:rPr lang="ru-RU" i="1" dirty="0" smtClean="0"/>
              <a:t>Маньвэнь тоэр хутэ дан ань и бянь</a:t>
            </a:r>
            <a:r>
              <a:rPr lang="ru-RU" dirty="0" smtClean="0"/>
              <a:t>»(</a:t>
            </a:r>
            <a:r>
              <a:rPr lang="ru-RU" i="1" dirty="0" smtClean="0"/>
              <a:t>Китайские переводы маньчжурских документов из фонда “Торгутские дела”</a:t>
            </a:r>
            <a:r>
              <a:rPr lang="ru-RU" dirty="0" smtClean="0"/>
              <a:t>). Пекин, 1988. Это первый в Китае сборник маньчжурских архивных документов по истории ойратов. В нем содержится 145 документов. Публикация этих архивных материалов сыграла свою роль в росте исследований по истории торгутов.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III</a:t>
            </a:r>
            <a:r>
              <a:rPr lang="ru-RU" b="1" dirty="0" smtClean="0"/>
              <a:t>. Синьцзянская ассоциация ойратоведов и ее деятельность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Шинжаннны ойрад монголын судлалын нийгэмэг («Синьцзянская ассоциация ойратоведов») была основана 1988 г. Это общественная организация с независимым юридическим лицом, основной деятельностью которой является координация ойратоведческих исследований, определение основных направлений исследования, проведение регулярных научных мероприятий, издание книг и журналов, подготовка научных кадров и популяризация научных исследований.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b="1" dirty="0" smtClean="0"/>
              <a:t>（</a:t>
            </a:r>
            <a:r>
              <a:rPr lang="ru-RU" b="1" dirty="0" smtClean="0"/>
              <a:t>1</a:t>
            </a:r>
            <a:r>
              <a:rPr lang="zh-CN" altLang="en-US" b="1" dirty="0" smtClean="0"/>
              <a:t>）</a:t>
            </a:r>
            <a:r>
              <a:rPr lang="ru-RU" b="1" dirty="0" smtClean="0"/>
              <a:t>Организация научных конференций</a:t>
            </a:r>
            <a:endParaRPr lang="zh-CN" altLang="en-US" dirty="0" smtClean="0"/>
          </a:p>
          <a:p>
            <a:r>
              <a:rPr lang="ru-RU" dirty="0" smtClean="0"/>
              <a:t>Первая «Всекитайская конференция по изучению истории и культуры ойратов» под эгидой «Синьцзянская ассоциация ойратоведов» была проведена в августе 1986 г. в г. Боратала в Синьцзяне. «Всекитайская конференция по изучению истории и культуры ойратов» проводится через каждые два или три года, что сыграло очень важную роль в развитии изучения истории и культуры ойратов в Китае.</a:t>
            </a:r>
            <a:endParaRPr lang="zh-CN" altLang="en-US" dirty="0" smtClean="0"/>
          </a:p>
          <a:p>
            <a:r>
              <a:rPr lang="ru-RU" dirty="0" smtClean="0"/>
              <a:t>За прошедшие 34 года проведено 10 конференций и изданы материалы всех десяти конференций. Начиная с 10-й конференции она стала называться «Всекитайской конференцией ойратоведов». </a:t>
            </a:r>
            <a:endParaRPr lang="zh-CN" altLang="en-US" dirty="0" smtClean="0"/>
          </a:p>
          <a:p>
            <a:r>
              <a:rPr lang="ru-RU" dirty="0" smtClean="0"/>
              <a:t>11-я конференция прошла на днях с 18 по 20 сентября 2020 года в стенах Северо-Западного университета национальностей (г. Ланьчжоу).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62500" lnSpcReduction="20000"/>
          </a:bodyPr>
          <a:lstStyle/>
          <a:p>
            <a:r>
              <a:rPr lang="zh-CN" altLang="en-US" b="1" dirty="0" smtClean="0"/>
              <a:t>（</a:t>
            </a:r>
            <a:r>
              <a:rPr lang="ru-RU" b="1" dirty="0" smtClean="0"/>
              <a:t>2</a:t>
            </a:r>
            <a:r>
              <a:rPr lang="zh-CN" altLang="en-US" b="1" dirty="0" smtClean="0"/>
              <a:t>）</a:t>
            </a:r>
            <a:r>
              <a:rPr lang="ru-RU" b="1" dirty="0" smtClean="0"/>
              <a:t>Публикация научных серий</a:t>
            </a:r>
            <a:endParaRPr lang="zh-CN" altLang="en-US" dirty="0" smtClean="0"/>
          </a:p>
          <a:p>
            <a:r>
              <a:rPr lang="ru-RU" dirty="0" smtClean="0"/>
              <a:t>Кроме координации ойратоведческих исследований и организации конференций, ассоциация также ведет работу по публикации исторических памятников ойратов и финансирует публикацию различных видов научных работ. </a:t>
            </a:r>
            <a:endParaRPr lang="zh-CN" altLang="en-US" dirty="0" smtClean="0"/>
          </a:p>
          <a:p>
            <a:r>
              <a:rPr lang="ru-RU" dirty="0" smtClean="0"/>
              <a:t>С 2009 года ассоциацией было организовано и профинансировано издание 40 книг в рамках научной серии «История и культура ойратов». Перечислим только некоторые из них:</a:t>
            </a:r>
            <a:endParaRPr lang="zh-CN" altLang="en-US" dirty="0" smtClean="0"/>
          </a:p>
          <a:p>
            <a:r>
              <a:rPr lang="ru-RU" dirty="0" smtClean="0"/>
              <a:t>1. </a:t>
            </a:r>
            <a:r>
              <a:rPr lang="en-US" dirty="0" err="1" smtClean="0"/>
              <a:t>Dambipil</a:t>
            </a:r>
            <a:r>
              <a:rPr lang="ru-RU" dirty="0" smtClean="0"/>
              <a:t>ǰ</a:t>
            </a:r>
            <a:r>
              <a:rPr lang="en-US" dirty="0" smtClean="0"/>
              <a:t>id</a:t>
            </a:r>
            <a:r>
              <a:rPr lang="ru-RU" dirty="0" smtClean="0"/>
              <a:t>, </a:t>
            </a:r>
            <a:r>
              <a:rPr lang="en-US" dirty="0" err="1" smtClean="0"/>
              <a:t>Ge</a:t>
            </a:r>
            <a:r>
              <a:rPr lang="ru-RU" dirty="0" smtClean="0"/>
              <a:t>. </a:t>
            </a:r>
            <a:r>
              <a:rPr lang="en-US" dirty="0" smtClean="0"/>
              <a:t>Li</a:t>
            </a:r>
            <a:r>
              <a:rPr lang="ru-RU" dirty="0" smtClean="0"/>
              <a:t>ǰ</a:t>
            </a:r>
            <a:r>
              <a:rPr lang="en-US" dirty="0" err="1" smtClean="0"/>
              <a:t>ei</a:t>
            </a:r>
            <a:r>
              <a:rPr lang="ru-RU" dirty="0" smtClean="0"/>
              <a:t>. </a:t>
            </a:r>
            <a:r>
              <a:rPr lang="en-US" i="1" dirty="0" err="1" smtClean="0"/>
              <a:t>Mongγol</a:t>
            </a:r>
            <a:r>
              <a:rPr lang="en-US" i="1" dirty="0" smtClean="0"/>
              <a:t> </a:t>
            </a:r>
            <a:r>
              <a:rPr lang="en-US" i="1" dirty="0" err="1" smtClean="0"/>
              <a:t>kitad</a:t>
            </a:r>
            <a:r>
              <a:rPr lang="en-US" i="1" dirty="0" smtClean="0"/>
              <a:t> </a:t>
            </a:r>
            <a:r>
              <a:rPr lang="en-US" i="1" dirty="0" err="1" smtClean="0"/>
              <a:t>qari</a:t>
            </a:r>
            <a:r>
              <a:rPr lang="ru-RU" i="1" dirty="0" smtClean="0"/>
              <a:t>č</a:t>
            </a:r>
            <a:r>
              <a:rPr lang="en-US" i="1" dirty="0" err="1" smtClean="0"/>
              <a:t>aγuluγsan</a:t>
            </a:r>
            <a:r>
              <a:rPr lang="en-US" i="1" dirty="0" smtClean="0"/>
              <a:t> </a:t>
            </a:r>
            <a:r>
              <a:rPr lang="en-US" i="1" dirty="0" err="1" smtClean="0"/>
              <a:t>todo</a:t>
            </a:r>
            <a:r>
              <a:rPr lang="ru-RU" i="1" dirty="0" smtClean="0"/>
              <a:t> ü</a:t>
            </a:r>
            <a:r>
              <a:rPr lang="en-US" i="1" dirty="0" err="1" smtClean="0"/>
              <a:t>seg</a:t>
            </a:r>
            <a:r>
              <a:rPr lang="ru-RU" i="1" dirty="0" smtClean="0"/>
              <a:t>-ü</a:t>
            </a:r>
            <a:r>
              <a:rPr lang="en-US" i="1" dirty="0" smtClean="0"/>
              <a:t>n </a:t>
            </a:r>
            <a:r>
              <a:rPr lang="en-US" i="1" dirty="0" err="1" smtClean="0"/>
              <a:t>oirad</a:t>
            </a:r>
            <a:r>
              <a:rPr lang="en-US" i="1" dirty="0" smtClean="0"/>
              <a:t> </a:t>
            </a:r>
            <a:r>
              <a:rPr lang="en-US" i="1" dirty="0" err="1" smtClean="0"/>
              <a:t>mangγol</a:t>
            </a:r>
            <a:r>
              <a:rPr lang="ru-RU" i="1" dirty="0" smtClean="0"/>
              <a:t>-</a:t>
            </a:r>
            <a:r>
              <a:rPr lang="en-US" i="1" dirty="0" smtClean="0"/>
              <a:t>un </a:t>
            </a:r>
            <a:r>
              <a:rPr lang="en-US" i="1" dirty="0" err="1" smtClean="0"/>
              <a:t>te</a:t>
            </a:r>
            <a:r>
              <a:rPr lang="ru-RU" i="1" dirty="0" smtClean="0"/>
              <a:t>ü</a:t>
            </a:r>
            <a:r>
              <a:rPr lang="en-US" i="1" dirty="0" err="1" smtClean="0"/>
              <a:t>ke</a:t>
            </a:r>
            <a:r>
              <a:rPr lang="ru-RU" i="1" dirty="0" smtClean="0"/>
              <a:t>-</a:t>
            </a:r>
            <a:r>
              <a:rPr lang="en-US" i="1" dirty="0" smtClean="0"/>
              <a:t>in </a:t>
            </a:r>
            <a:r>
              <a:rPr lang="en-US" i="1" dirty="0" err="1" smtClean="0"/>
              <a:t>surbul</a:t>
            </a:r>
            <a:r>
              <a:rPr lang="ru-RU" i="1" dirty="0" smtClean="0"/>
              <a:t>ǰ</a:t>
            </a:r>
            <a:r>
              <a:rPr lang="en-US" i="1" dirty="0" err="1" smtClean="0"/>
              <a:t>i</a:t>
            </a:r>
            <a:r>
              <a:rPr lang="en-US" i="1" dirty="0" smtClean="0"/>
              <a:t> bi</a:t>
            </a:r>
            <a:r>
              <a:rPr lang="ru-RU" i="1" dirty="0" smtClean="0"/>
              <a:t>č</a:t>
            </a:r>
            <a:r>
              <a:rPr lang="en-US" i="1" dirty="0" err="1" smtClean="0"/>
              <a:t>ig</a:t>
            </a:r>
            <a:r>
              <a:rPr lang="ru-RU" i="1" dirty="0" smtClean="0"/>
              <a:t>-üü</a:t>
            </a:r>
            <a:r>
              <a:rPr lang="en-US" i="1" dirty="0" smtClean="0"/>
              <a:t>d</a:t>
            </a:r>
            <a:r>
              <a:rPr lang="ru-RU" i="1" dirty="0" smtClean="0"/>
              <a:t> (Исторические памятники «ясного письма» с китайским переводом)</a:t>
            </a:r>
            <a:r>
              <a:rPr lang="ru-RU" dirty="0" smtClean="0"/>
              <a:t>.Урумчи, 2009.</a:t>
            </a:r>
            <a:endParaRPr lang="zh-CN" alt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Dorǰi</a:t>
            </a:r>
            <a:r>
              <a:rPr lang="en-US" dirty="0" smtClean="0"/>
              <a:t>, </a:t>
            </a:r>
            <a:r>
              <a:rPr lang="en-US" dirty="0" err="1" smtClean="0"/>
              <a:t>Ba</a:t>
            </a:r>
            <a:r>
              <a:rPr lang="en-US" dirty="0" smtClean="0"/>
              <a:t>. </a:t>
            </a:r>
            <a:r>
              <a:rPr lang="en-US" dirty="0" err="1" smtClean="0"/>
              <a:t>Batubayar</a:t>
            </a:r>
            <a:r>
              <a:rPr lang="en-US" dirty="0" smtClean="0"/>
              <a:t>, </a:t>
            </a:r>
            <a:r>
              <a:rPr lang="en-US" dirty="0" err="1" smtClean="0"/>
              <a:t>Ge</a:t>
            </a:r>
            <a:r>
              <a:rPr lang="en-US" dirty="0" smtClean="0"/>
              <a:t>. </a:t>
            </a:r>
            <a:r>
              <a:rPr lang="en-US" dirty="0" err="1" smtClean="0"/>
              <a:t>Liǰei</a:t>
            </a:r>
            <a:r>
              <a:rPr lang="en-US" dirty="0" smtClean="0"/>
              <a:t>. </a:t>
            </a:r>
            <a:r>
              <a:rPr lang="en-US" i="1" dirty="0" err="1" smtClean="0"/>
              <a:t>Čing</a:t>
            </a:r>
            <a:r>
              <a:rPr lang="en-US" i="1" dirty="0" smtClean="0"/>
              <a:t> </a:t>
            </a:r>
            <a:r>
              <a:rPr lang="en-US" i="1" dirty="0" err="1" smtClean="0"/>
              <a:t>ulus-iin</a:t>
            </a:r>
            <a:r>
              <a:rPr lang="en-US" i="1" dirty="0" smtClean="0"/>
              <a:t> </a:t>
            </a:r>
            <a:r>
              <a:rPr lang="en-US" i="1" dirty="0" err="1" smtClean="0"/>
              <a:t>üye</a:t>
            </a:r>
            <a:r>
              <a:rPr lang="en-US" i="1" dirty="0" smtClean="0"/>
              <a:t>-in </a:t>
            </a:r>
            <a:r>
              <a:rPr lang="en-US" i="1" dirty="0" err="1" smtClean="0"/>
              <a:t>torγud</a:t>
            </a:r>
            <a:r>
              <a:rPr lang="en-US" i="1" dirty="0" smtClean="0"/>
              <a:t> </a:t>
            </a:r>
            <a:r>
              <a:rPr lang="en-US" i="1" dirty="0" err="1" smtClean="0"/>
              <a:t>qošuud</a:t>
            </a:r>
            <a:r>
              <a:rPr lang="en-US" i="1" dirty="0" smtClean="0"/>
              <a:t>-in </a:t>
            </a:r>
            <a:r>
              <a:rPr lang="en-US" i="1" dirty="0" err="1" smtClean="0"/>
              <a:t>tamγa</a:t>
            </a:r>
            <a:r>
              <a:rPr lang="en-US" i="1" dirty="0" smtClean="0"/>
              <a:t>-in </a:t>
            </a:r>
            <a:r>
              <a:rPr lang="en-US" i="1" dirty="0" err="1" smtClean="0"/>
              <a:t>sudulul</a:t>
            </a:r>
            <a:r>
              <a:rPr lang="en-US" i="1" dirty="0" smtClean="0"/>
              <a:t> (</a:t>
            </a:r>
            <a:r>
              <a:rPr lang="ru-RU" i="1" dirty="0" smtClean="0"/>
              <a:t>Печати владельцев торгутских хошунов эпохи Цинской династии</a:t>
            </a:r>
            <a:r>
              <a:rPr lang="en-US" i="1" dirty="0" smtClean="0"/>
              <a:t>)</a:t>
            </a:r>
            <a:r>
              <a:rPr lang="en-US" dirty="0" smtClean="0"/>
              <a:t>. </a:t>
            </a:r>
            <a:r>
              <a:rPr lang="ru-RU" dirty="0" smtClean="0"/>
              <a:t>Урумчи, 2009.</a:t>
            </a:r>
            <a:endParaRPr lang="zh-CN" alt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Dambipilǰid</a:t>
            </a:r>
            <a:r>
              <a:rPr lang="en-US" dirty="0" smtClean="0"/>
              <a:t>, </a:t>
            </a:r>
            <a:r>
              <a:rPr lang="en-US" i="1" dirty="0" err="1" smtClean="0"/>
              <a:t>Oirad</a:t>
            </a:r>
            <a:r>
              <a:rPr lang="en-US" i="1" dirty="0" smtClean="0"/>
              <a:t> </a:t>
            </a:r>
            <a:r>
              <a:rPr lang="en-US" i="1" dirty="0" err="1" smtClean="0"/>
              <a:t>mangγol</a:t>
            </a:r>
            <a:r>
              <a:rPr lang="en-US" i="1" dirty="0" smtClean="0"/>
              <a:t>-un </a:t>
            </a:r>
            <a:r>
              <a:rPr lang="en-US" i="1" dirty="0" err="1" smtClean="0"/>
              <a:t>erten</a:t>
            </a:r>
            <a:r>
              <a:rPr lang="en-US" i="1" dirty="0" smtClean="0"/>
              <a:t>-u </a:t>
            </a:r>
            <a:r>
              <a:rPr lang="en-US" i="1" dirty="0" err="1" smtClean="0"/>
              <a:t>udq</a:t>
            </a:r>
            <a:r>
              <a:rPr lang="en-US" i="1" dirty="0" smtClean="0"/>
              <a:t>-a </a:t>
            </a:r>
            <a:r>
              <a:rPr lang="en-US" i="1" dirty="0" err="1" smtClean="0"/>
              <a:t>ǰokiyal</a:t>
            </a:r>
            <a:r>
              <a:rPr lang="en-US" i="1" dirty="0" smtClean="0"/>
              <a:t>-un </a:t>
            </a:r>
            <a:r>
              <a:rPr lang="en-US" i="1" dirty="0" err="1" smtClean="0"/>
              <a:t>sinǰilege</a:t>
            </a:r>
            <a:r>
              <a:rPr lang="en-US" i="1" dirty="0" smtClean="0"/>
              <a:t> (</a:t>
            </a:r>
            <a:r>
              <a:rPr lang="ru-RU" i="1" dirty="0" smtClean="0"/>
              <a:t>Исследование Старописьменная литература ойрат</a:t>
            </a:r>
            <a:r>
              <a:rPr lang="en-US" i="1" dirty="0" smtClean="0"/>
              <a:t>-</a:t>
            </a:r>
            <a:r>
              <a:rPr lang="ru-RU" i="1" dirty="0" smtClean="0"/>
              <a:t>монголов</a:t>
            </a:r>
            <a:r>
              <a:rPr lang="en-US" i="1" dirty="0" smtClean="0"/>
              <a:t>: </a:t>
            </a:r>
            <a:r>
              <a:rPr lang="ru-RU" i="1" dirty="0" smtClean="0"/>
              <a:t>исследование</a:t>
            </a:r>
            <a:r>
              <a:rPr lang="en-US" i="1" dirty="0" smtClean="0"/>
              <a:t>)</a:t>
            </a:r>
            <a:r>
              <a:rPr lang="en-US" dirty="0" smtClean="0"/>
              <a:t>.</a:t>
            </a:r>
            <a:r>
              <a:rPr lang="ru-RU" dirty="0" smtClean="0"/>
              <a:t> Урумчи, 2013.</a:t>
            </a:r>
            <a:endParaRPr lang="zh-CN" altLang="en-US" dirty="0" smtClean="0"/>
          </a:p>
          <a:p>
            <a:r>
              <a:rPr lang="fr-FR" dirty="0" smtClean="0"/>
              <a:t>4. Taya. </a:t>
            </a:r>
            <a:r>
              <a:rPr lang="fr-FR" i="1" dirty="0" smtClean="0"/>
              <a:t>Gür Qarusun-u Jang</a:t>
            </a:r>
            <a:r>
              <a:rPr lang="en-US" i="1" dirty="0" smtClean="0"/>
              <a:t>γ</a:t>
            </a:r>
            <a:r>
              <a:rPr lang="fr-FR" i="1" dirty="0" smtClean="0"/>
              <a:t>ar-un ulamǰilal-un sudulul — Jang</a:t>
            </a:r>
            <a:r>
              <a:rPr lang="en-US" i="1" dirty="0" smtClean="0"/>
              <a:t>γ</a:t>
            </a:r>
            <a:r>
              <a:rPr lang="fr-FR" i="1" dirty="0" smtClean="0"/>
              <a:t>ar-un aman ulamǰilal-un ba</a:t>
            </a:r>
            <a:r>
              <a:rPr lang="en-US" i="1" dirty="0" smtClean="0"/>
              <a:t>γ</a:t>
            </a:r>
            <a:r>
              <a:rPr lang="fr-FR" i="1" dirty="0" smtClean="0"/>
              <a:t>ural toroidal-un učir</a:t>
            </a:r>
            <a:r>
              <a:rPr lang="fr-FR" dirty="0" smtClean="0"/>
              <a:t>.</a:t>
            </a:r>
            <a:r>
              <a:rPr lang="ru-RU" dirty="0" smtClean="0"/>
              <a:t> Урумчи, 2013.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57916"/>
          </a:xfrm>
        </p:spPr>
        <p:txBody>
          <a:bodyPr>
            <a:normAutofit fontScale="55000" lnSpcReduction="20000"/>
          </a:bodyPr>
          <a:lstStyle/>
          <a:p>
            <a:r>
              <a:rPr lang="fr-FR" dirty="0" smtClean="0"/>
              <a:t>5. D. Möngke. </a:t>
            </a:r>
            <a:r>
              <a:rPr lang="en-US" i="1" dirty="0" err="1" smtClean="0"/>
              <a:t>Baraγun</a:t>
            </a:r>
            <a:r>
              <a:rPr lang="en-US" i="1" dirty="0" smtClean="0"/>
              <a:t> </a:t>
            </a:r>
            <a:r>
              <a:rPr lang="en-US" i="1" dirty="0" err="1" smtClean="0"/>
              <a:t>ki</a:t>
            </a:r>
            <a:r>
              <a:rPr lang="ru-RU" i="1" dirty="0" smtClean="0"/>
              <a:t>ǰ</a:t>
            </a:r>
            <a:r>
              <a:rPr lang="en-US" i="1" dirty="0" err="1" smtClean="0"/>
              <a:t>iγar</a:t>
            </a:r>
            <a:r>
              <a:rPr lang="ru-RU" i="1" dirty="0" smtClean="0"/>
              <a:t>-</a:t>
            </a:r>
            <a:r>
              <a:rPr lang="en-US" i="1" dirty="0" smtClean="0"/>
              <a:t>un </a:t>
            </a:r>
            <a:r>
              <a:rPr lang="en-US" i="1" dirty="0" err="1" smtClean="0"/>
              <a:t>erten</a:t>
            </a:r>
            <a:r>
              <a:rPr lang="ru-RU" i="1" dirty="0" smtClean="0"/>
              <a:t>-ü </a:t>
            </a:r>
            <a:r>
              <a:rPr lang="en-US" i="1" dirty="0" err="1" smtClean="0"/>
              <a:t>mongγol</a:t>
            </a:r>
            <a:r>
              <a:rPr lang="en-US" i="1" dirty="0" smtClean="0"/>
              <a:t> </a:t>
            </a:r>
            <a:r>
              <a:rPr lang="en-US" i="1" dirty="0" err="1" smtClean="0"/>
              <a:t>γa</a:t>
            </a:r>
            <a:r>
              <a:rPr lang="ru-RU" i="1" dirty="0" smtClean="0"/>
              <a:t>ǰ</a:t>
            </a:r>
            <a:r>
              <a:rPr lang="en-US" i="1" dirty="0" err="1" smtClean="0"/>
              <a:t>ar</a:t>
            </a:r>
            <a:r>
              <a:rPr lang="ru-RU" i="1" dirty="0" smtClean="0"/>
              <a:t>-</a:t>
            </a:r>
            <a:r>
              <a:rPr lang="en-US" i="1" dirty="0" smtClean="0"/>
              <a:t>un </a:t>
            </a:r>
            <a:r>
              <a:rPr lang="en-US" i="1" dirty="0" err="1" smtClean="0"/>
              <a:t>ner</a:t>
            </a:r>
            <a:r>
              <a:rPr lang="ru-RU" i="1" dirty="0" smtClean="0"/>
              <a:t>-</a:t>
            </a:r>
            <a:r>
              <a:rPr lang="en-US" i="1" dirty="0" smtClean="0"/>
              <a:t>e</a:t>
            </a:r>
            <a:r>
              <a:rPr lang="ru-RU" i="1" dirty="0" smtClean="0"/>
              <a:t>-</a:t>
            </a:r>
            <a:r>
              <a:rPr lang="en-US" i="1" dirty="0" smtClean="0"/>
              <a:t>in </a:t>
            </a:r>
            <a:r>
              <a:rPr lang="en-US" i="1" dirty="0" err="1" smtClean="0"/>
              <a:t>tob</a:t>
            </a:r>
            <a:r>
              <a:rPr lang="ru-RU" i="1" dirty="0" smtClean="0"/>
              <a:t>č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toltu</a:t>
            </a:r>
            <a:r>
              <a:rPr lang="ru-RU" dirty="0" smtClean="0"/>
              <a:t>.(</a:t>
            </a:r>
            <a:r>
              <a:rPr lang="ru-RU" i="1" dirty="0" smtClean="0"/>
              <a:t>Исторические монгольские топонимы Западного края</a:t>
            </a:r>
            <a:r>
              <a:rPr lang="ru-RU" dirty="0" smtClean="0"/>
              <a:t>).Т. I-II. Урумчи, 2013.</a:t>
            </a:r>
            <a:endParaRPr lang="zh-CN" altLang="en-US" dirty="0" smtClean="0"/>
          </a:p>
          <a:p>
            <a:r>
              <a:rPr lang="fr-FR" dirty="0" smtClean="0"/>
              <a:t>6. D. </a:t>
            </a:r>
            <a:r>
              <a:rPr lang="ru-RU" dirty="0" smtClean="0"/>
              <a:t>Г</a:t>
            </a:r>
            <a:r>
              <a:rPr lang="fr-FR" dirty="0" smtClean="0"/>
              <a:t>aldan. </a:t>
            </a:r>
            <a:r>
              <a:rPr lang="fr-FR" i="1" dirty="0" smtClean="0"/>
              <a:t>Sur</a:t>
            </a:r>
            <a:r>
              <a:rPr lang="en-US" i="1" dirty="0" smtClean="0"/>
              <a:t>γ</a:t>
            </a:r>
            <a:r>
              <a:rPr lang="fr-FR" i="1" dirty="0" smtClean="0"/>
              <a:t>al silüg kiged sang takil—todo üseg-ün erten-ü dursqal bičig-ün sung</a:t>
            </a:r>
            <a:r>
              <a:rPr lang="en-US" i="1" dirty="0" smtClean="0"/>
              <a:t>γ</a:t>
            </a:r>
            <a:r>
              <a:rPr lang="fr-FR" i="1" dirty="0" smtClean="0"/>
              <a:t>uburi (</a:t>
            </a:r>
            <a:r>
              <a:rPr lang="ru-RU" i="1" dirty="0" smtClean="0"/>
              <a:t>Антология древних текстов по учений и воскурений на</a:t>
            </a:r>
            <a:r>
              <a:rPr lang="fr-FR" i="1" dirty="0" smtClean="0"/>
              <a:t> «</a:t>
            </a:r>
            <a:r>
              <a:rPr lang="ru-RU" i="1" dirty="0" smtClean="0"/>
              <a:t>ясном письме</a:t>
            </a:r>
            <a:r>
              <a:rPr lang="fr-FR" i="1" dirty="0" smtClean="0"/>
              <a:t>»)</a:t>
            </a:r>
            <a:r>
              <a:rPr lang="fr-FR" dirty="0" smtClean="0"/>
              <a:t>. </a:t>
            </a:r>
            <a:r>
              <a:rPr lang="ru-RU" dirty="0" smtClean="0"/>
              <a:t>Урумчи, 2013.</a:t>
            </a:r>
            <a:endParaRPr lang="zh-CN" altLang="en-US" dirty="0" smtClean="0"/>
          </a:p>
          <a:p>
            <a:r>
              <a:rPr lang="fr-FR" dirty="0" smtClean="0"/>
              <a:t>7. B. Batubayar. </a:t>
            </a:r>
            <a:r>
              <a:rPr lang="fr-FR" i="1" dirty="0" smtClean="0"/>
              <a:t>Jaqačin-u teüke soyol-un sudulul (</a:t>
            </a:r>
            <a:r>
              <a:rPr lang="ru-RU" i="1" dirty="0" smtClean="0"/>
              <a:t>История и культура захчинов</a:t>
            </a:r>
            <a:r>
              <a:rPr lang="fr-FR" i="1" dirty="0" smtClean="0"/>
              <a:t>)</a:t>
            </a:r>
            <a:r>
              <a:rPr lang="fr-FR" dirty="0" smtClean="0"/>
              <a:t>.</a:t>
            </a:r>
            <a:r>
              <a:rPr lang="ru-RU" dirty="0" smtClean="0"/>
              <a:t> Урумчи, 2013.</a:t>
            </a:r>
            <a:endParaRPr lang="zh-CN" altLang="en-US" dirty="0" smtClean="0"/>
          </a:p>
          <a:p>
            <a:r>
              <a:rPr lang="fr-FR" dirty="0" smtClean="0"/>
              <a:t>8. Ja. Dosan, Č. Ünir. </a:t>
            </a:r>
            <a:r>
              <a:rPr lang="fr-FR" i="1" dirty="0" smtClean="0"/>
              <a:t>Zai-a Bandida-in šabinar (</a:t>
            </a:r>
            <a:r>
              <a:rPr lang="ru-RU" i="1" dirty="0" smtClean="0"/>
              <a:t>УченикиЗая</a:t>
            </a:r>
            <a:r>
              <a:rPr lang="fr-FR" i="1" dirty="0" smtClean="0"/>
              <a:t>-</a:t>
            </a:r>
            <a:r>
              <a:rPr lang="ru-RU" i="1" dirty="0" smtClean="0"/>
              <a:t>пандиты</a:t>
            </a:r>
            <a:r>
              <a:rPr lang="fr-FR" i="1" dirty="0" smtClean="0"/>
              <a:t>)</a:t>
            </a:r>
            <a:r>
              <a:rPr lang="fr-FR" dirty="0" smtClean="0"/>
              <a:t>.</a:t>
            </a:r>
            <a:r>
              <a:rPr lang="ru-RU" dirty="0" smtClean="0"/>
              <a:t> Урумчи, 2013.</a:t>
            </a:r>
            <a:endParaRPr lang="zh-CN" altLang="en-US" dirty="0" smtClean="0"/>
          </a:p>
          <a:p>
            <a:r>
              <a:rPr lang="fr-FR" dirty="0" smtClean="0"/>
              <a:t>9. B. Čebeg, P. Bayandelger. </a:t>
            </a:r>
            <a:r>
              <a:rPr lang="fr-FR" i="1" dirty="0" smtClean="0"/>
              <a:t>Mong</a:t>
            </a:r>
            <a:r>
              <a:rPr lang="en-US" i="1" dirty="0" smtClean="0"/>
              <a:t>γ</a:t>
            </a:r>
            <a:r>
              <a:rPr lang="fr-FR" i="1" dirty="0" smtClean="0"/>
              <a:t>ol-un ni</a:t>
            </a:r>
            <a:r>
              <a:rPr lang="en-US" i="1" dirty="0" smtClean="0"/>
              <a:t>γ</a:t>
            </a:r>
            <a:r>
              <a:rPr lang="fr-FR" i="1" dirty="0" smtClean="0"/>
              <a:t>uča tobčiyan-deki ǰarim üges-i oirad ayal</a:t>
            </a:r>
            <a:r>
              <a:rPr lang="en-US" i="1" dirty="0" smtClean="0"/>
              <a:t>γ</a:t>
            </a:r>
            <a:r>
              <a:rPr lang="fr-FR" i="1" dirty="0" smtClean="0"/>
              <a:t>u-tai qariča</a:t>
            </a:r>
            <a:r>
              <a:rPr lang="en-US" i="1" dirty="0" smtClean="0"/>
              <a:t>γ</a:t>
            </a:r>
            <a:r>
              <a:rPr lang="fr-FR" i="1" dirty="0" smtClean="0"/>
              <a:t>ulu</a:t>
            </a:r>
            <a:r>
              <a:rPr lang="en-US" i="1" dirty="0" smtClean="0"/>
              <a:t>γ</a:t>
            </a:r>
            <a:r>
              <a:rPr lang="fr-FR" i="1" dirty="0" smtClean="0"/>
              <a:t>san sudulul (</a:t>
            </a:r>
            <a:r>
              <a:rPr lang="ru-RU" i="1" dirty="0" smtClean="0"/>
              <a:t>Сравнительный анализ некоторых слов</a:t>
            </a:r>
            <a:r>
              <a:rPr lang="fr-FR" i="1" dirty="0" smtClean="0"/>
              <a:t> «</a:t>
            </a:r>
            <a:r>
              <a:rPr lang="ru-RU" i="1" dirty="0" smtClean="0"/>
              <a:t>Сокровенного сказания монголов</a:t>
            </a:r>
            <a:r>
              <a:rPr lang="fr-FR" i="1" dirty="0" smtClean="0"/>
              <a:t>» </a:t>
            </a:r>
            <a:r>
              <a:rPr lang="ru-RU" i="1" dirty="0" smtClean="0"/>
              <a:t>с ойратскими соответствиями</a:t>
            </a:r>
            <a:r>
              <a:rPr lang="fr-FR" i="1" dirty="0" smtClean="0"/>
              <a:t>)</a:t>
            </a:r>
            <a:r>
              <a:rPr lang="fr-FR" dirty="0" smtClean="0"/>
              <a:t>. </a:t>
            </a:r>
            <a:r>
              <a:rPr lang="ru-RU" dirty="0" smtClean="0"/>
              <a:t>Урумчи, 2013.</a:t>
            </a:r>
            <a:endParaRPr lang="zh-CN" altLang="en-US" dirty="0" smtClean="0"/>
          </a:p>
          <a:p>
            <a:r>
              <a:rPr lang="fr-FR" dirty="0" smtClean="0"/>
              <a:t>10. P. Dambipilǰid, Ge. Liǰei. </a:t>
            </a:r>
            <a:r>
              <a:rPr lang="fr-FR" i="1" dirty="0" smtClean="0"/>
              <a:t>Mong</a:t>
            </a:r>
            <a:r>
              <a:rPr lang="en-US" i="1" dirty="0" smtClean="0"/>
              <a:t>γ</a:t>
            </a:r>
            <a:r>
              <a:rPr lang="fr-FR" i="1" dirty="0" smtClean="0"/>
              <a:t>ol kitad qariča</a:t>
            </a:r>
            <a:r>
              <a:rPr lang="en-US" i="1" dirty="0" smtClean="0"/>
              <a:t>γ</a:t>
            </a:r>
            <a:r>
              <a:rPr lang="fr-FR" i="1" dirty="0" smtClean="0"/>
              <a:t>ulu</a:t>
            </a:r>
            <a:r>
              <a:rPr lang="en-US" i="1" dirty="0" smtClean="0"/>
              <a:t>γ</a:t>
            </a:r>
            <a:r>
              <a:rPr lang="fr-FR" i="1" dirty="0" smtClean="0"/>
              <a:t>san todo üseg-ün oirad mang</a:t>
            </a:r>
            <a:r>
              <a:rPr lang="en-US" i="1" dirty="0" smtClean="0"/>
              <a:t>γ</a:t>
            </a:r>
            <a:r>
              <a:rPr lang="fr-FR" i="1" dirty="0" smtClean="0"/>
              <a:t>ol-un teüke-in surbulǰi bičig-üüd</a:t>
            </a:r>
            <a:r>
              <a:rPr lang="fr-FR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ǰalγamǰi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Урумчи, 2014.</a:t>
            </a:r>
            <a:endParaRPr lang="zh-CN" altLang="en-US" dirty="0" smtClean="0"/>
          </a:p>
          <a:p>
            <a:r>
              <a:rPr lang="en-US" dirty="0" smtClean="0"/>
              <a:t>11. D. </a:t>
            </a:r>
            <a:r>
              <a:rPr lang="en-US" dirty="0" err="1" smtClean="0"/>
              <a:t>Taya</a:t>
            </a:r>
            <a:r>
              <a:rPr lang="en-US" dirty="0" smtClean="0"/>
              <a:t>. </a:t>
            </a:r>
            <a:r>
              <a:rPr lang="en-US" i="1" dirty="0" err="1" smtClean="0"/>
              <a:t>Jangγar</a:t>
            </a:r>
            <a:r>
              <a:rPr lang="en-US" i="1" dirty="0" smtClean="0"/>
              <a:t>-un </a:t>
            </a:r>
            <a:r>
              <a:rPr lang="en-US" i="1" dirty="0" err="1" smtClean="0"/>
              <a:t>tuuliγaǰarǰüisudulul</a:t>
            </a:r>
            <a:r>
              <a:rPr lang="en-US" i="1" dirty="0" smtClean="0"/>
              <a:t> — </a:t>
            </a:r>
            <a:r>
              <a:rPr lang="en-US" i="1" dirty="0" err="1" smtClean="0"/>
              <a:t>erten</a:t>
            </a:r>
            <a:r>
              <a:rPr lang="en-US" i="1" dirty="0" smtClean="0"/>
              <a:t>-ü </a:t>
            </a:r>
            <a:r>
              <a:rPr lang="en-US" i="1" dirty="0" err="1" smtClean="0"/>
              <a:t>mongγolčud</a:t>
            </a:r>
            <a:r>
              <a:rPr lang="en-US" i="1" dirty="0" smtClean="0"/>
              <a:t>-un </a:t>
            </a:r>
            <a:r>
              <a:rPr lang="en-US" i="1" dirty="0" err="1" smtClean="0"/>
              <a:t>γaǰarǰüi</a:t>
            </a:r>
            <a:r>
              <a:rPr lang="en-US" i="1" dirty="0" smtClean="0"/>
              <a:t>-in </a:t>
            </a:r>
            <a:r>
              <a:rPr lang="en-US" i="1" dirty="0" err="1" smtClean="0"/>
              <a:t>üǰelte</a:t>
            </a:r>
            <a:r>
              <a:rPr lang="en-US" i="1" dirty="0" smtClean="0"/>
              <a:t>-in </a:t>
            </a:r>
            <a:r>
              <a:rPr lang="en-US" i="1" dirty="0" err="1" smtClean="0"/>
              <a:t>mördel</a:t>
            </a:r>
            <a:r>
              <a:rPr lang="en-US" i="1" dirty="0" smtClean="0"/>
              <a:t> (</a:t>
            </a:r>
            <a:r>
              <a:rPr lang="ru-RU" i="1" dirty="0" smtClean="0"/>
              <a:t>География в</a:t>
            </a:r>
            <a:r>
              <a:rPr lang="en-US" i="1" dirty="0" smtClean="0"/>
              <a:t> «</a:t>
            </a:r>
            <a:r>
              <a:rPr lang="ru-RU" i="1" dirty="0" smtClean="0"/>
              <a:t>Джангаре</a:t>
            </a:r>
            <a:r>
              <a:rPr lang="en-US" i="1" dirty="0" smtClean="0"/>
              <a:t>» —</a:t>
            </a:r>
            <a:r>
              <a:rPr lang="ru-RU" i="1" dirty="0" smtClean="0"/>
              <a:t>представления древних монголов о географии</a:t>
            </a:r>
            <a:r>
              <a:rPr lang="en-US" i="1" dirty="0" smtClean="0"/>
              <a:t>)</a:t>
            </a:r>
            <a:r>
              <a:rPr lang="en-US" dirty="0" smtClean="0"/>
              <a:t>.</a:t>
            </a:r>
            <a:r>
              <a:rPr lang="ru-RU" dirty="0" smtClean="0"/>
              <a:t> Урумчи, 2014.</a:t>
            </a:r>
            <a:endParaRPr lang="zh-CN" altLang="en-US" dirty="0" smtClean="0"/>
          </a:p>
          <a:p>
            <a:r>
              <a:rPr lang="en-US" dirty="0" smtClean="0"/>
              <a:t>12. Č. </a:t>
            </a:r>
            <a:r>
              <a:rPr lang="en-US" dirty="0" err="1" smtClean="0"/>
              <a:t>Bonda</a:t>
            </a:r>
            <a:r>
              <a:rPr lang="en-US" dirty="0" smtClean="0"/>
              <a:t>, </a:t>
            </a:r>
            <a:r>
              <a:rPr lang="en-US" i="1" dirty="0" err="1" smtClean="0"/>
              <a:t>Oirad</a:t>
            </a:r>
            <a:r>
              <a:rPr lang="en-US" i="1" dirty="0" smtClean="0"/>
              <a:t> </a:t>
            </a:r>
            <a:r>
              <a:rPr lang="en-US" i="1" dirty="0" err="1" smtClean="0"/>
              <a:t>mongγol</a:t>
            </a:r>
            <a:r>
              <a:rPr lang="en-US" i="1" dirty="0" smtClean="0"/>
              <a:t>-un </a:t>
            </a:r>
            <a:r>
              <a:rPr lang="en-US" i="1" dirty="0" err="1" smtClean="0"/>
              <a:t>ulamǰilaltu</a:t>
            </a:r>
            <a:r>
              <a:rPr lang="en-US" i="1" dirty="0" smtClean="0"/>
              <a:t> </a:t>
            </a:r>
            <a:r>
              <a:rPr lang="en-US" i="1" dirty="0" err="1" smtClean="0"/>
              <a:t>soyol</a:t>
            </a:r>
            <a:r>
              <a:rPr lang="en-US" i="1" dirty="0" smtClean="0"/>
              <a:t> </a:t>
            </a:r>
            <a:r>
              <a:rPr lang="en-US" i="1" dirty="0" err="1" smtClean="0"/>
              <a:t>kiged</a:t>
            </a:r>
            <a:r>
              <a:rPr lang="en-US" i="1" dirty="0" smtClean="0"/>
              <a:t> </a:t>
            </a:r>
            <a:r>
              <a:rPr lang="en-US" i="1" dirty="0" err="1" smtClean="0"/>
              <a:t>udq</a:t>
            </a:r>
            <a:r>
              <a:rPr lang="en-US" i="1" dirty="0" smtClean="0"/>
              <a:t>-a </a:t>
            </a:r>
            <a:r>
              <a:rPr lang="en-US" i="1" dirty="0" err="1" smtClean="0"/>
              <a:t>ǰokiyal</a:t>
            </a:r>
            <a:r>
              <a:rPr lang="en-US" i="1" dirty="0" smtClean="0"/>
              <a:t>-un </a:t>
            </a:r>
            <a:r>
              <a:rPr lang="en-US" i="1" dirty="0" err="1" smtClean="0"/>
              <a:t>qaričaγan</a:t>
            </a:r>
            <a:r>
              <a:rPr lang="en-US" i="1" dirty="0" smtClean="0"/>
              <a:t>-u </a:t>
            </a:r>
            <a:r>
              <a:rPr lang="en-US" i="1" dirty="0" err="1" smtClean="0"/>
              <a:t>sudulul</a:t>
            </a:r>
            <a:r>
              <a:rPr lang="en-US" i="1" dirty="0" smtClean="0"/>
              <a:t> (</a:t>
            </a:r>
            <a:r>
              <a:rPr lang="ru-RU" i="1" dirty="0" smtClean="0"/>
              <a:t>Сравнительный анализ традиционной культуры и литературы ойратов</a:t>
            </a:r>
            <a:r>
              <a:rPr lang="en-US" i="1" dirty="0" smtClean="0"/>
              <a:t>)</a:t>
            </a:r>
            <a:r>
              <a:rPr lang="en-US" dirty="0" smtClean="0"/>
              <a:t>.</a:t>
            </a:r>
            <a:r>
              <a:rPr lang="ru-RU" dirty="0" smtClean="0"/>
              <a:t> Урумчи, 2014.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78647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1</a:t>
            </a:r>
            <a:r>
              <a:rPr lang="ru-RU" dirty="0" smtClean="0"/>
              <a:t>3</a:t>
            </a:r>
            <a:r>
              <a:rPr lang="zh-CN" altLang="en-US" dirty="0" smtClean="0"/>
              <a:t>．</a:t>
            </a:r>
            <a:r>
              <a:rPr lang="en-US" dirty="0" err="1" smtClean="0"/>
              <a:t>Sodogerel</a:t>
            </a:r>
            <a:r>
              <a:rPr lang="en-US" dirty="0" smtClean="0"/>
              <a:t>, </a:t>
            </a:r>
            <a:r>
              <a:rPr lang="en-US" dirty="0" err="1" smtClean="0"/>
              <a:t>Sečen</a:t>
            </a:r>
            <a:r>
              <a:rPr lang="en-US" dirty="0" smtClean="0"/>
              <a:t> </a:t>
            </a:r>
            <a:r>
              <a:rPr lang="en-US" dirty="0" err="1" smtClean="0"/>
              <a:t>keü</a:t>
            </a:r>
            <a:r>
              <a:rPr lang="en-US" dirty="0" smtClean="0"/>
              <a:t> </a:t>
            </a:r>
            <a:r>
              <a:rPr lang="en-US" i="1" dirty="0" err="1" smtClean="0"/>
              <a:t>Jangγar</a:t>
            </a:r>
            <a:r>
              <a:rPr lang="en-US" i="1" dirty="0" smtClean="0"/>
              <a:t> </a:t>
            </a:r>
            <a:r>
              <a:rPr lang="en-US" i="1" dirty="0" err="1" smtClean="0"/>
              <a:t>kiged</a:t>
            </a:r>
            <a:r>
              <a:rPr lang="en-US" i="1" dirty="0" smtClean="0"/>
              <a:t> </a:t>
            </a:r>
            <a:r>
              <a:rPr lang="en-US" i="1" dirty="0" err="1" smtClean="0"/>
              <a:t>busud</a:t>
            </a:r>
            <a:r>
              <a:rPr lang="en-US" i="1" dirty="0" smtClean="0"/>
              <a:t> </a:t>
            </a:r>
            <a:r>
              <a:rPr lang="en-US" i="1" dirty="0" err="1" smtClean="0"/>
              <a:t>negüdelčin</a:t>
            </a:r>
            <a:r>
              <a:rPr lang="en-US" i="1" dirty="0" smtClean="0"/>
              <a:t> </a:t>
            </a:r>
            <a:r>
              <a:rPr lang="en-US" i="1" dirty="0" err="1" smtClean="0"/>
              <a:t>ündüsüten</a:t>
            </a:r>
            <a:r>
              <a:rPr lang="en-US" i="1" dirty="0" smtClean="0"/>
              <a:t>-ü </a:t>
            </a:r>
            <a:r>
              <a:rPr lang="en-US" i="1" dirty="0" err="1" smtClean="0"/>
              <a:t>tuuli</a:t>
            </a:r>
            <a:r>
              <a:rPr lang="en-US" i="1" dirty="0" smtClean="0"/>
              <a:t>-in </a:t>
            </a:r>
            <a:r>
              <a:rPr lang="en-US" i="1" dirty="0" err="1" smtClean="0"/>
              <a:t>qaričaγuluγsan</a:t>
            </a:r>
            <a:r>
              <a:rPr lang="en-US" i="1" dirty="0" smtClean="0"/>
              <a:t> </a:t>
            </a:r>
            <a:r>
              <a:rPr lang="en-US" i="1" dirty="0" err="1" smtClean="0"/>
              <a:t>sudulul</a:t>
            </a:r>
            <a:r>
              <a:rPr lang="en-US" i="1" dirty="0" smtClean="0"/>
              <a:t> (</a:t>
            </a:r>
            <a:r>
              <a:rPr lang="ru-RU" i="1" dirty="0" smtClean="0"/>
              <a:t>Сравнительное исследование</a:t>
            </a:r>
            <a:r>
              <a:rPr lang="en-US" i="1" dirty="0" smtClean="0"/>
              <a:t> «</a:t>
            </a:r>
            <a:r>
              <a:rPr lang="ru-RU" i="1" dirty="0" smtClean="0"/>
              <a:t>Джангара</a:t>
            </a:r>
            <a:r>
              <a:rPr lang="en-US" i="1" dirty="0" smtClean="0"/>
              <a:t>»  </a:t>
            </a:r>
            <a:r>
              <a:rPr lang="ru-RU" i="1" dirty="0" smtClean="0"/>
              <a:t>и эпоса других кочевых народов</a:t>
            </a:r>
            <a:r>
              <a:rPr lang="en-US" i="1" dirty="0" smtClean="0"/>
              <a:t>).</a:t>
            </a:r>
            <a:r>
              <a:rPr lang="ru-RU" dirty="0" smtClean="0"/>
              <a:t> Урумчи, 2014.</a:t>
            </a:r>
            <a:endParaRPr lang="zh-CN" altLang="en-US" dirty="0" smtClean="0"/>
          </a:p>
          <a:p>
            <a:r>
              <a:rPr lang="en-US" dirty="0" smtClean="0"/>
              <a:t>1</a:t>
            </a:r>
            <a:r>
              <a:rPr lang="ru-RU" dirty="0" smtClean="0"/>
              <a:t>4</a:t>
            </a:r>
            <a:r>
              <a:rPr lang="en-US" dirty="0" smtClean="0"/>
              <a:t>. M. </a:t>
            </a:r>
            <a:r>
              <a:rPr lang="en-US" dirty="0" err="1" smtClean="0"/>
              <a:t>Nim</a:t>
            </a:r>
            <a:r>
              <a:rPr lang="en-US" dirty="0" smtClean="0"/>
              <a:t>-a, </a:t>
            </a:r>
            <a:r>
              <a:rPr lang="en-US" dirty="0" err="1" smtClean="0"/>
              <a:t>Ge</a:t>
            </a:r>
            <a:r>
              <a:rPr lang="en-US" dirty="0" smtClean="0"/>
              <a:t>. </a:t>
            </a:r>
            <a:r>
              <a:rPr lang="en-US" dirty="0" err="1" smtClean="0"/>
              <a:t>Liǰei</a:t>
            </a:r>
            <a:r>
              <a:rPr lang="en-US" dirty="0" smtClean="0"/>
              <a:t>. </a:t>
            </a:r>
            <a:r>
              <a:rPr lang="en-US" i="1" dirty="0" err="1" smtClean="0"/>
              <a:t>Sinǰiyang</a:t>
            </a:r>
            <a:r>
              <a:rPr lang="en-US" i="1" dirty="0" smtClean="0"/>
              <a:t>-un </a:t>
            </a:r>
            <a:r>
              <a:rPr lang="en-US" i="1" dirty="0" err="1" smtClean="0"/>
              <a:t>Qošud</a:t>
            </a:r>
            <a:r>
              <a:rPr lang="en-US" i="1" dirty="0" smtClean="0"/>
              <a:t>-un </a:t>
            </a:r>
            <a:r>
              <a:rPr lang="en-US" i="1" dirty="0" err="1" smtClean="0"/>
              <a:t>teüke</a:t>
            </a:r>
            <a:r>
              <a:rPr lang="en-US" i="1" dirty="0" smtClean="0"/>
              <a:t> </a:t>
            </a:r>
            <a:r>
              <a:rPr lang="en-US" i="1" dirty="0" err="1" smtClean="0"/>
              <a:t>soyol</a:t>
            </a:r>
            <a:r>
              <a:rPr lang="en-US" i="1" dirty="0" smtClean="0"/>
              <a:t> (</a:t>
            </a:r>
            <a:r>
              <a:rPr lang="ru-RU" i="1" dirty="0" smtClean="0"/>
              <a:t>История и культура хошутов Синьцзяна</a:t>
            </a:r>
            <a:r>
              <a:rPr lang="en-US" i="1" dirty="0" smtClean="0"/>
              <a:t>)</a:t>
            </a:r>
            <a:r>
              <a:rPr lang="en-US" dirty="0" smtClean="0"/>
              <a:t>.</a:t>
            </a:r>
            <a:r>
              <a:rPr lang="ru-RU" dirty="0" smtClean="0"/>
              <a:t> Урумчи, 2015.</a:t>
            </a:r>
            <a:endParaRPr lang="zh-CN" altLang="en-US" dirty="0" smtClean="0"/>
          </a:p>
          <a:p>
            <a:r>
              <a:rPr lang="en-US" dirty="0" smtClean="0"/>
              <a:t>1</a:t>
            </a:r>
            <a:r>
              <a:rPr lang="ru-RU" dirty="0" smtClean="0"/>
              <a:t>5</a:t>
            </a:r>
            <a:r>
              <a:rPr lang="en-US" dirty="0" smtClean="0"/>
              <a:t>. U. </a:t>
            </a:r>
            <a:r>
              <a:rPr lang="en-US" dirty="0" err="1" smtClean="0"/>
              <a:t>Erdei</a:t>
            </a:r>
            <a:r>
              <a:rPr lang="en-US" dirty="0" smtClean="0"/>
              <a:t>. </a:t>
            </a:r>
            <a:r>
              <a:rPr lang="en-US" i="1" dirty="0" err="1" smtClean="0"/>
              <a:t>Jegünγar</a:t>
            </a:r>
            <a:r>
              <a:rPr lang="en-US" i="1" dirty="0" smtClean="0"/>
              <a:t> </a:t>
            </a:r>
            <a:r>
              <a:rPr lang="en-US" i="1" dirty="0" err="1" smtClean="0"/>
              <a:t>qaγantu</a:t>
            </a:r>
            <a:r>
              <a:rPr lang="en-US" i="1" dirty="0" smtClean="0"/>
              <a:t> </a:t>
            </a:r>
            <a:r>
              <a:rPr lang="en-US" i="1" dirty="0" err="1" smtClean="0"/>
              <a:t>ulus</a:t>
            </a:r>
            <a:r>
              <a:rPr lang="en-US" i="1" dirty="0" smtClean="0"/>
              <a:t>-un </a:t>
            </a:r>
            <a:r>
              <a:rPr lang="en-US" i="1" dirty="0" err="1" smtClean="0"/>
              <a:t>neislel</a:t>
            </a:r>
            <a:r>
              <a:rPr lang="en-US" i="1" dirty="0" smtClean="0"/>
              <a:t> </a:t>
            </a:r>
            <a:r>
              <a:rPr lang="en-US" i="1" dirty="0" err="1" smtClean="0"/>
              <a:t>qota</a:t>
            </a:r>
            <a:r>
              <a:rPr lang="en-US" i="1" dirty="0" smtClean="0"/>
              <a:t>-in </a:t>
            </a:r>
            <a:r>
              <a:rPr lang="en-US" i="1" dirty="0" err="1" smtClean="0"/>
              <a:t>toqai</a:t>
            </a:r>
            <a:r>
              <a:rPr lang="en-US" i="1" dirty="0" smtClean="0"/>
              <a:t> </a:t>
            </a:r>
            <a:r>
              <a:rPr lang="en-US" i="1" dirty="0" err="1" smtClean="0"/>
              <a:t>sudulul</a:t>
            </a:r>
            <a:r>
              <a:rPr lang="en-US" i="1" dirty="0" smtClean="0"/>
              <a:t> (</a:t>
            </a:r>
            <a:r>
              <a:rPr lang="ru-RU" i="1" dirty="0" smtClean="0"/>
              <a:t>Столичный город Джунгарского ханства</a:t>
            </a:r>
            <a:r>
              <a:rPr lang="en-US" i="1" dirty="0" smtClean="0"/>
              <a:t>)</a:t>
            </a:r>
            <a:r>
              <a:rPr lang="en-US" dirty="0" smtClean="0"/>
              <a:t>. </a:t>
            </a:r>
            <a:r>
              <a:rPr lang="ru-RU" dirty="0" smtClean="0"/>
              <a:t>Урумчи, 2016.</a:t>
            </a:r>
            <a:endParaRPr lang="zh-CN" altLang="en-US" dirty="0" smtClean="0"/>
          </a:p>
          <a:p>
            <a:r>
              <a:rPr lang="en-US" dirty="0" smtClean="0"/>
              <a:t>1</a:t>
            </a:r>
            <a:r>
              <a:rPr lang="ru-RU" dirty="0" smtClean="0"/>
              <a:t>6</a:t>
            </a:r>
            <a:r>
              <a:rPr lang="en-US" dirty="0" smtClean="0"/>
              <a:t>. </a:t>
            </a:r>
            <a:r>
              <a:rPr lang="en-US" dirty="0" err="1" smtClean="0"/>
              <a:t>Ba</a:t>
            </a:r>
            <a:r>
              <a:rPr lang="en-US" dirty="0" smtClean="0"/>
              <a:t>. </a:t>
            </a:r>
            <a:r>
              <a:rPr lang="en-US" dirty="0" err="1" smtClean="0"/>
              <a:t>Batubayar</a:t>
            </a:r>
            <a:r>
              <a:rPr lang="en-US" dirty="0" smtClean="0"/>
              <a:t>. </a:t>
            </a:r>
            <a:r>
              <a:rPr lang="en-US" i="1" dirty="0" err="1" smtClean="0"/>
              <a:t>Oirad-iin</a:t>
            </a:r>
            <a:r>
              <a:rPr lang="en-US" i="1" dirty="0" smtClean="0"/>
              <a:t> </a:t>
            </a:r>
            <a:r>
              <a:rPr lang="en-US" i="1" dirty="0" err="1" smtClean="0"/>
              <a:t>utu</a:t>
            </a:r>
            <a:r>
              <a:rPr lang="en-US" i="1" dirty="0" smtClean="0"/>
              <a:t> </a:t>
            </a:r>
            <a:r>
              <a:rPr lang="en-US" i="1" dirty="0" err="1" smtClean="0"/>
              <a:t>duu-ni</a:t>
            </a:r>
            <a:r>
              <a:rPr lang="en-US" i="1" dirty="0" smtClean="0"/>
              <a:t> </a:t>
            </a:r>
            <a:r>
              <a:rPr lang="en-US" i="1" dirty="0" err="1" smtClean="0"/>
              <a:t>ulamǰilal</a:t>
            </a:r>
            <a:r>
              <a:rPr lang="en-US" i="1" dirty="0" smtClean="0"/>
              <a:t>-in </a:t>
            </a:r>
            <a:r>
              <a:rPr lang="en-US" i="1" dirty="0" err="1" smtClean="0"/>
              <a:t>kēre</a:t>
            </a:r>
            <a:r>
              <a:rPr lang="en-US" i="1" dirty="0" smtClean="0"/>
              <a:t>-in </a:t>
            </a:r>
            <a:r>
              <a:rPr lang="en-US" i="1" dirty="0" err="1" smtClean="0"/>
              <a:t>šinǰilege</a:t>
            </a:r>
            <a:r>
              <a:rPr lang="en-US" i="1" dirty="0" smtClean="0"/>
              <a:t> </a:t>
            </a:r>
            <a:r>
              <a:rPr lang="en-US" i="1" dirty="0" err="1" smtClean="0"/>
              <a:t>bolun</a:t>
            </a:r>
            <a:r>
              <a:rPr lang="en-US" i="1" dirty="0" smtClean="0"/>
              <a:t> </a:t>
            </a:r>
            <a:r>
              <a:rPr lang="en-US" i="1" dirty="0" err="1" smtClean="0"/>
              <a:t>sudulul</a:t>
            </a:r>
            <a:r>
              <a:rPr lang="en-US" i="1" dirty="0" smtClean="0"/>
              <a:t> (</a:t>
            </a:r>
            <a:r>
              <a:rPr lang="ru-RU" i="1" dirty="0" smtClean="0"/>
              <a:t>Результаты полевых исследований традиции исполнения протяжных песен ойратов</a:t>
            </a:r>
            <a:r>
              <a:rPr lang="en-US" i="1" dirty="0" smtClean="0"/>
              <a:t>)</a:t>
            </a:r>
            <a:r>
              <a:rPr lang="en-US" dirty="0" smtClean="0"/>
              <a:t>. </a:t>
            </a:r>
            <a:r>
              <a:rPr lang="ru-RU" dirty="0" smtClean="0"/>
              <a:t>Урумчи, 2015.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IV. </a:t>
            </a:r>
            <a:r>
              <a:rPr lang="ru-RU" b="1" dirty="0" smtClean="0"/>
              <a:t>Научный журнал</a:t>
            </a:r>
            <a:br>
              <a:rPr lang="ru-RU" b="1" dirty="0" smtClean="0"/>
            </a:br>
            <a:r>
              <a:rPr lang="ru-RU" b="1" dirty="0" smtClean="0"/>
              <a:t>—</a:t>
            </a:r>
            <a:r>
              <a:rPr lang="en-US" dirty="0" smtClean="0"/>
              <a:t>«</a:t>
            </a:r>
            <a:r>
              <a:rPr lang="en-US" b="1" i="1" dirty="0" smtClean="0"/>
              <a:t>Baraγun </a:t>
            </a:r>
            <a:r>
              <a:rPr lang="en-US" b="1" i="1" dirty="0" err="1" smtClean="0"/>
              <a:t>mongγol</a:t>
            </a:r>
            <a:r>
              <a:rPr lang="en-US" b="1" i="1" dirty="0" smtClean="0"/>
              <a:t> </a:t>
            </a:r>
            <a:r>
              <a:rPr lang="en-US" b="1" i="1" dirty="0" err="1" smtClean="0"/>
              <a:t>sudulul</a:t>
            </a:r>
            <a:r>
              <a:rPr lang="en-US" dirty="0" smtClean="0"/>
              <a:t>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Научный периодический журнал «</a:t>
            </a:r>
            <a:r>
              <a:rPr lang="ru-RU" i="1" dirty="0" smtClean="0"/>
              <a:t>Baraγun mongγol sudulul</a:t>
            </a:r>
            <a:r>
              <a:rPr lang="ru-RU" dirty="0" smtClean="0"/>
              <a:t>», начал издаваться с 1989 года. Со времени выхода в  свет журнал стал играть важную роль в определении и развитии новых направлений в ойратоведческих исследованиях. </a:t>
            </a:r>
            <a:endParaRPr lang="zh-CN" altLang="en-US" dirty="0" smtClean="0"/>
          </a:p>
          <a:p>
            <a:r>
              <a:rPr lang="ru-RU" dirty="0" smtClean="0"/>
              <a:t>Сначала он назывался "</a:t>
            </a:r>
            <a:r>
              <a:rPr lang="en-US" i="1" dirty="0" err="1" smtClean="0"/>
              <a:t>Oyirodiyin</a:t>
            </a:r>
            <a:r>
              <a:rPr lang="en-US" i="1" dirty="0" smtClean="0"/>
              <a:t> </a:t>
            </a:r>
            <a:r>
              <a:rPr lang="en-US" i="1" dirty="0" err="1" smtClean="0"/>
              <a:t>sudulul</a:t>
            </a:r>
            <a:r>
              <a:rPr lang="ru-RU" dirty="0" smtClean="0"/>
              <a:t>" (</a:t>
            </a:r>
            <a:r>
              <a:rPr lang="ru-RU" i="1" dirty="0" smtClean="0"/>
              <a:t>Oirat Studies</a:t>
            </a:r>
            <a:r>
              <a:rPr lang="ru-RU" dirty="0" smtClean="0"/>
              <a:t>). Издавался ежеквартально (4 номера в год). В нем публикуются результаты академических исследований на монгольском и китайском языках. С момента создания в 1989 году было опубликовано 82 номера. С 2008 г., журнал был переименован в «</a:t>
            </a:r>
            <a:r>
              <a:rPr lang="en-US" i="1" dirty="0" smtClean="0"/>
              <a:t>Bara</a:t>
            </a:r>
            <a:r>
              <a:rPr lang="ru-RU" i="1" dirty="0" smtClean="0"/>
              <a:t>γ</a:t>
            </a:r>
            <a:r>
              <a:rPr lang="en-US" i="1" dirty="0" smtClean="0"/>
              <a:t>un </a:t>
            </a:r>
            <a:r>
              <a:rPr lang="en-US" i="1" dirty="0" err="1" smtClean="0"/>
              <a:t>mong</a:t>
            </a:r>
            <a:r>
              <a:rPr lang="ru-RU" i="1" dirty="0" smtClean="0"/>
              <a:t>γ</a:t>
            </a:r>
            <a:r>
              <a:rPr lang="en-US" i="1" dirty="0" err="1" smtClean="0"/>
              <a:t>ol</a:t>
            </a:r>
            <a:r>
              <a:rPr lang="en-US" i="1" dirty="0" smtClean="0"/>
              <a:t> </a:t>
            </a:r>
            <a:r>
              <a:rPr lang="en-US" i="1" dirty="0" err="1" smtClean="0"/>
              <a:t>sudulul</a:t>
            </a:r>
            <a:r>
              <a:rPr lang="ru-RU" dirty="0" smtClean="0"/>
              <a:t>» (“</a:t>
            </a:r>
            <a:r>
              <a:rPr lang="en-US" i="1" dirty="0" smtClean="0"/>
              <a:t>Journal of the Western Mongolian Studies</a:t>
            </a:r>
            <a:r>
              <a:rPr lang="ru-RU" i="1" dirty="0" smtClean="0"/>
              <a:t>”</a:t>
            </a:r>
            <a:r>
              <a:rPr lang="ru-RU" dirty="0" smtClean="0"/>
              <a:t>). 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dirty="0" smtClean="0"/>
              <a:t>Содержание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I.</a:t>
            </a:r>
            <a:r>
              <a:rPr lang="ru-RU" dirty="0" smtClean="0"/>
              <a:t> </a:t>
            </a:r>
            <a:r>
              <a:rPr lang="ru-RU" b="1" dirty="0" smtClean="0"/>
              <a:t>Становление и развитие ойратоведения в Китае</a:t>
            </a:r>
          </a:p>
          <a:p>
            <a:r>
              <a:rPr lang="en-US" b="1" dirty="0" smtClean="0"/>
              <a:t>II</a:t>
            </a:r>
            <a:r>
              <a:rPr lang="ru-RU" b="1" dirty="0" smtClean="0"/>
              <a:t>. Сбор материалов и публикация документов</a:t>
            </a:r>
          </a:p>
          <a:p>
            <a:r>
              <a:rPr lang="en-US" b="1" dirty="0" smtClean="0"/>
              <a:t>III</a:t>
            </a:r>
            <a:r>
              <a:rPr lang="ru-RU" b="1" dirty="0" smtClean="0"/>
              <a:t>. Синьцзянская ассоциация ойратоведов и ее деятельность</a:t>
            </a:r>
          </a:p>
          <a:p>
            <a:r>
              <a:rPr lang="zh-CN" altLang="en-US" sz="2800" b="1" dirty="0" smtClean="0"/>
              <a:t>（</a:t>
            </a:r>
            <a:r>
              <a:rPr lang="ru-RU" sz="2800" b="1" dirty="0" smtClean="0"/>
              <a:t>1</a:t>
            </a:r>
            <a:r>
              <a:rPr lang="zh-CN" altLang="en-US" sz="2800" b="1" dirty="0" smtClean="0"/>
              <a:t>）</a:t>
            </a:r>
            <a:r>
              <a:rPr lang="ru-RU" sz="2800" b="1" dirty="0" smtClean="0"/>
              <a:t>Организация научных конференций</a:t>
            </a:r>
            <a:endParaRPr lang="zh-CN" altLang="en-US" sz="2800" dirty="0" smtClean="0"/>
          </a:p>
          <a:p>
            <a:r>
              <a:rPr lang="zh-CN" altLang="en-US" sz="2800" b="1" dirty="0" smtClean="0"/>
              <a:t>（</a:t>
            </a:r>
            <a:r>
              <a:rPr lang="ru-RU" sz="2800" b="1" dirty="0" smtClean="0"/>
              <a:t>2</a:t>
            </a:r>
            <a:r>
              <a:rPr lang="zh-CN" altLang="en-US" sz="2800" b="1" dirty="0" smtClean="0"/>
              <a:t>）</a:t>
            </a:r>
            <a:r>
              <a:rPr lang="ru-RU" sz="2800" b="1" dirty="0" smtClean="0"/>
              <a:t>Публикация научных серий</a:t>
            </a:r>
          </a:p>
          <a:p>
            <a:r>
              <a:rPr lang="en-US" b="1" dirty="0" smtClean="0"/>
              <a:t>IV. </a:t>
            </a:r>
            <a:r>
              <a:rPr lang="ru-RU" b="1" dirty="0" smtClean="0"/>
              <a:t>Научный журнал—</a:t>
            </a:r>
            <a:r>
              <a:rPr lang="en-US" dirty="0" smtClean="0"/>
              <a:t>«</a:t>
            </a:r>
            <a:r>
              <a:rPr lang="en-US" i="1" dirty="0" err="1" smtClean="0"/>
              <a:t>Baraγun</a:t>
            </a:r>
            <a:r>
              <a:rPr lang="en-US" i="1" dirty="0" smtClean="0"/>
              <a:t> </a:t>
            </a:r>
            <a:r>
              <a:rPr lang="en-US" i="1" dirty="0" err="1" smtClean="0"/>
              <a:t>mongγol</a:t>
            </a:r>
            <a:r>
              <a:rPr lang="en-US" i="1" dirty="0" smtClean="0"/>
              <a:t> </a:t>
            </a:r>
            <a:r>
              <a:rPr lang="en-US" i="1" dirty="0" err="1" smtClean="0"/>
              <a:t>sudulul</a:t>
            </a:r>
            <a:r>
              <a:rPr lang="en-US" dirty="0" smtClean="0"/>
              <a:t>» (“</a:t>
            </a:r>
            <a:r>
              <a:rPr lang="en-US" i="1" dirty="0" smtClean="0"/>
              <a:t>Journal of the Western Mongolian Studies”</a:t>
            </a:r>
            <a:r>
              <a:rPr lang="en-US" dirty="0" smtClean="0"/>
              <a:t>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настоящее время «</a:t>
            </a:r>
            <a:r>
              <a:rPr lang="ru-RU" i="1" dirty="0" smtClean="0"/>
              <a:t>Baraγun mongγol sudulul</a:t>
            </a:r>
            <a:r>
              <a:rPr lang="ru-RU" dirty="0" smtClean="0"/>
              <a:t>» уже имеет стабильный авторский коллектив и большую читательскую аудиторию, а его влияние превышает национальные границы. Журнал хорошо знаком исследователям-монголоведам Монголии, России, некоторых странах Европы, Америки и Японии. Его постоянными подписчиками являются частные лица и университеты  Китая.</a:t>
            </a:r>
            <a:endParaRPr lang="en-US" dirty="0" smtClean="0"/>
          </a:p>
          <a:p>
            <a:r>
              <a:rPr lang="ru-RU" dirty="0" smtClean="0"/>
              <a:t>Не смотря на широкий диапазон тематики, охватывающий вопросы истории, литературы,  языка, фольклора и эпоса, журнал имеет самые высокие академические стандарты и оказывают большее влияние на характер и содержание ойратоведческих исследований</a:t>
            </a:r>
            <a:r>
              <a:rPr lang="en-US" dirty="0" smtClean="0"/>
              <a:t>.</a:t>
            </a:r>
            <a:endParaRPr lang="zh-CN" alt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0145"/>
          </a:xfrm>
        </p:spPr>
        <p:txBody>
          <a:bodyPr/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ru-RU" altLang="zh-CN" dirty="0" smtClean="0"/>
              <a:t>Баярлалаа</a:t>
            </a:r>
            <a:r>
              <a:rPr lang="en-US" altLang="zh-CN" dirty="0" smtClean="0"/>
              <a:t>!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I.</a:t>
            </a:r>
            <a:r>
              <a:rPr lang="ru-RU" dirty="0" smtClean="0"/>
              <a:t> </a:t>
            </a:r>
            <a:r>
              <a:rPr lang="ru-RU" b="1" dirty="0" smtClean="0"/>
              <a:t>Становление и развитие</a:t>
            </a:r>
            <a:r>
              <a:rPr lang="en-US" b="1" dirty="0" smtClean="0"/>
              <a:t> </a:t>
            </a:r>
            <a:r>
              <a:rPr lang="ru-RU" b="1" dirty="0" smtClean="0"/>
              <a:t>ойратоведения в Китае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Научное становление и развитие ойратоведческих исследований в рамках исторической науки Китая берет свое начало в середине 20 века. После образования в 1949 г. Китайской Народной Республики изучение истории </a:t>
            </a:r>
            <a:r>
              <a:rPr lang="ru-RU" b="1" dirty="0" smtClean="0"/>
              <a:t>монголов</a:t>
            </a:r>
            <a:r>
              <a:rPr lang="ru-RU" dirty="0" smtClean="0"/>
              <a:t> в Китае в основном было сосредоточено на обсуждении их этнического происхождения, социального устройства и исторических личностей. При этом изучении истории монголов в Китае в основном было сосредоточено на истории восточных монголов, при почти полном игнорировании истории западных монголов или </a:t>
            </a:r>
            <a:r>
              <a:rPr lang="ru-RU" b="1" dirty="0" smtClean="0"/>
              <a:t>ойратов</a:t>
            </a:r>
            <a:r>
              <a:rPr lang="ru-RU" dirty="0" smtClean="0"/>
              <a:t>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 примеру, в 50-х и 60-х годах 20 века было опубликованы всего лишь две монографии, посвященные истории ойратов: </a:t>
            </a:r>
            <a:endParaRPr lang="zh-CN" altLang="en-US" dirty="0" smtClean="0"/>
          </a:p>
          <a:p>
            <a:r>
              <a:rPr lang="ru-RU" dirty="0" smtClean="0"/>
              <a:t>1. </a:t>
            </a:r>
            <a:r>
              <a:rPr lang="ru-RU" i="1" dirty="0" smtClean="0"/>
              <a:t>Лай Цзяду</a:t>
            </a:r>
            <a:r>
              <a:rPr lang="ru-RU" dirty="0" smtClean="0"/>
              <a:t>. «</a:t>
            </a:r>
            <a:r>
              <a:rPr lang="ru-RU" i="1" dirty="0" smtClean="0"/>
              <a:t>Минчао дуй вала дэ чжаньчжэн</a:t>
            </a:r>
            <a:r>
              <a:rPr lang="ru-RU" dirty="0" smtClean="0"/>
              <a:t>» («Война династии Мин против ойратов»). Шанхай, 1954 г.</a:t>
            </a:r>
            <a:endParaRPr lang="zh-CN" altLang="en-US" dirty="0" smtClean="0"/>
          </a:p>
          <a:p>
            <a:r>
              <a:rPr lang="ru-RU" dirty="0" smtClean="0"/>
              <a:t>2. </a:t>
            </a:r>
            <a:r>
              <a:rPr lang="ru-RU" i="1" dirty="0" smtClean="0"/>
              <a:t>Дун Чжэнцзюня  </a:t>
            </a:r>
            <a:r>
              <a:rPr lang="ru-RU" dirty="0" smtClean="0"/>
              <a:t>«</a:t>
            </a:r>
            <a:r>
              <a:rPr lang="ru-RU" i="1" dirty="0" smtClean="0"/>
              <a:t>Цзюй Янь Хай</a:t>
            </a:r>
            <a:r>
              <a:rPr lang="ru-RU" dirty="0" smtClean="0"/>
              <a:t>» (Пекин, 195</a:t>
            </a:r>
            <a:r>
              <a:rPr lang="en-US" dirty="0" smtClean="0"/>
              <a:t>2</a:t>
            </a:r>
            <a:r>
              <a:rPr lang="ru-RU" dirty="0" smtClean="0"/>
              <a:t> г.). </a:t>
            </a:r>
            <a:endParaRPr lang="zh-CN" altLang="en-US" dirty="0" smtClean="0"/>
          </a:p>
          <a:p>
            <a:r>
              <a:rPr lang="ru-RU" dirty="0" smtClean="0"/>
              <a:t>За этот же период было опубликовано всего лишь </a:t>
            </a:r>
            <a:r>
              <a:rPr lang="ru-RU" b="1" dirty="0" smtClean="0"/>
              <a:t>8 статей</a:t>
            </a:r>
            <a:r>
              <a:rPr lang="ru-RU" dirty="0" smtClean="0"/>
              <a:t> по истории и культуре ойратов.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После 60-х годов 20 в., благодаря актуализации исследований по истории китайско-русских отношений и истории экспансии царской России в Китай, изучение истории ойратов стало постепенно входить в сферу исследований китайских историков. В целом изучение истории ойратов в этот период все еще не имело широкого внимания со стороны историков и не стало еще самостоятельным предметом исследования.</a:t>
            </a:r>
            <a:endParaRPr lang="zh-CN" altLang="en-US" dirty="0" smtClean="0"/>
          </a:p>
          <a:p>
            <a:r>
              <a:rPr lang="ru-RU" dirty="0" smtClean="0"/>
              <a:t>Но уже с 1976 года был опубликован ряд статей, касающихся взаимоотношений между ойратами и Россией, а после 1977 года исследование истории ойратов в Китае вступило в период интенсивного развития, которое продолжает сохранять свою динамику по сей день и можно сказать, что поражает своими научными результатами.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5791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Начиная с 80-х годов годов 20 в. были опубликованы десятки статей и монографий, которые не только стали своеобразным свидетельством становления ойртоведения в рамках исторической и в целом гуманитарной науки Китая, но определили ее высокий исследовательский уровень и научный потенциал. Для примера назовем лишь несколько работ, имеющих фундаментальный характер: </a:t>
            </a:r>
            <a:endParaRPr lang="zh-CN" altLang="en-US" dirty="0" smtClean="0"/>
          </a:p>
          <a:p>
            <a:r>
              <a:rPr lang="ru-RU" dirty="0" smtClean="0"/>
              <a:t>«</a:t>
            </a:r>
            <a:r>
              <a:rPr lang="ru-RU" i="1" dirty="0" smtClean="0"/>
              <a:t>Чжунь га эр ши люэ</a:t>
            </a:r>
            <a:r>
              <a:rPr lang="ru-RU" dirty="0" smtClean="0"/>
              <a:t>» («Краткий очерк истории Джунгарии»). Пекин, 1985.</a:t>
            </a:r>
            <a:endParaRPr lang="zh-CN" altLang="en-US" dirty="0" smtClean="0"/>
          </a:p>
          <a:p>
            <a:r>
              <a:rPr lang="ru-RU" dirty="0" smtClean="0"/>
              <a:t>«</a:t>
            </a:r>
            <a:r>
              <a:rPr lang="ru-RU" i="1" dirty="0" smtClean="0"/>
              <a:t>Чжунь га эр дэ лиши юй вэньву</a:t>
            </a:r>
            <a:r>
              <a:rPr lang="ru-RU" dirty="0" smtClean="0"/>
              <a:t>»(«История и культурные памятники Джунгарии»). Синин, 1984.</a:t>
            </a:r>
            <a:endParaRPr lang="zh-CN" altLang="en-US" dirty="0" smtClean="0"/>
          </a:p>
          <a:p>
            <a:r>
              <a:rPr lang="ru-RU" dirty="0" smtClean="0"/>
              <a:t>«</a:t>
            </a:r>
            <a:r>
              <a:rPr lang="ru-RU" i="1" dirty="0" smtClean="0"/>
              <a:t>Си мэнгу ши яньцзю</a:t>
            </a:r>
            <a:r>
              <a:rPr lang="ru-RU" dirty="0" smtClean="0"/>
              <a:t>»(«Исследование по истории западных монголов»). Урумчи, 1986.</a:t>
            </a:r>
            <a:endParaRPr lang="zh-CN" altLang="en-US" dirty="0" smtClean="0"/>
          </a:p>
          <a:p>
            <a:r>
              <a:rPr lang="ru-RU" dirty="0" smtClean="0"/>
              <a:t>«</a:t>
            </a:r>
            <a:r>
              <a:rPr lang="ru-RU" i="1" dirty="0" smtClean="0"/>
              <a:t>Вэй ла тэ мэнгуц зянь ши</a:t>
            </a:r>
            <a:r>
              <a:rPr lang="ru-RU" dirty="0" smtClean="0"/>
              <a:t>» («Краткая история ойрат-монголов»). Урумчи, Т. I.1992 г., Т. II. 1996 г.</a:t>
            </a:r>
            <a:endParaRPr lang="zh-CN" altLang="en-US" dirty="0" smtClean="0"/>
          </a:p>
          <a:p>
            <a:r>
              <a:rPr lang="ru-RU" dirty="0" smtClean="0"/>
              <a:t>Вышеуказанные работы, можно сказать, стали фундаментом для становления ойратоведения как самостоятельной исторической дисциплины и толчком длядальнейшего развития изучения истории и культуры ойратов на междисциплинарном уровне.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5791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Новый 21 век в Китае ознаменовался не только высокими экономическими достижениями, но и широким развитием фундаментальных и общественных наук. На этом фоне был открыт доступ к архивным материалам. Несомненно, каталогизация и публикация большого количества документов на маньчжурском, китайском и монгольском языках, особенно архивных документов на «ясном письме» (</a:t>
            </a:r>
            <a:r>
              <a:rPr lang="ru-RU" i="1" dirty="0" smtClean="0"/>
              <a:t>тодобичиг</a:t>
            </a:r>
            <a:r>
              <a:rPr lang="ru-RU" dirty="0" smtClean="0"/>
              <a:t>), придала новый импульс ойратоведческим исследованиям. За последние двадцать лет были опубликованы новые монографии и сборники документов, касающиеся истории и ойратов. Позвольте мне привести названия лишь тех работ, которые получили широкую известность среди исследователей-монголоведов Китая, Монголии, Японии и др. стран: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/>
              <a:t>Г.Лижээ</a:t>
            </a:r>
            <a:r>
              <a:rPr lang="ru-RU" dirty="0" smtClean="0"/>
              <a:t>. </a:t>
            </a:r>
            <a:r>
              <a:rPr lang="mn-MN" dirty="0" smtClean="0"/>
              <a:t>Ойрадын түүх шашны судлал</a:t>
            </a:r>
            <a:r>
              <a:rPr lang="ru-RU" dirty="0" smtClean="0"/>
              <a:t>.(</a:t>
            </a:r>
            <a:r>
              <a:rPr lang="ru-RU" i="1" dirty="0" smtClean="0"/>
              <a:t>Исследование по истории и религии ойратов</a:t>
            </a:r>
            <a:r>
              <a:rPr lang="ru-RU" dirty="0" smtClean="0"/>
              <a:t>). Урумчи, 2000. </a:t>
            </a:r>
            <a:endParaRPr lang="zh-CN" altLang="en-US" dirty="0" smtClean="0"/>
          </a:p>
          <a:p>
            <a:r>
              <a:rPr lang="ru-RU" i="1" dirty="0" smtClean="0"/>
              <a:t>Г.Лижээ</a:t>
            </a:r>
            <a:r>
              <a:rPr lang="ru-RU" dirty="0" smtClean="0"/>
              <a:t>. </a:t>
            </a:r>
            <a:r>
              <a:rPr lang="mn-MN" dirty="0" smtClean="0"/>
              <a:t>Хошуудын түүх со</a:t>
            </a:r>
            <a:r>
              <a:rPr lang="ru-RU" dirty="0" smtClean="0"/>
              <a:t>ё</a:t>
            </a:r>
            <a:r>
              <a:rPr lang="mn-MN" dirty="0" smtClean="0"/>
              <a:t>лын судлал </a:t>
            </a:r>
            <a:r>
              <a:rPr lang="ru-RU" dirty="0" smtClean="0"/>
              <a:t>(</a:t>
            </a:r>
            <a:r>
              <a:rPr lang="ru-RU" i="1" dirty="0" smtClean="0"/>
              <a:t>Исследование по истории и культуре хошутов</a:t>
            </a:r>
            <a:r>
              <a:rPr lang="ru-RU" dirty="0" smtClean="0"/>
              <a:t>). Урумчи, 2002.</a:t>
            </a:r>
            <a:endParaRPr lang="zh-CN" altLang="en-US" dirty="0" smtClean="0"/>
          </a:p>
          <a:p>
            <a:r>
              <a:rPr lang="ru-RU" i="1" dirty="0" smtClean="0"/>
              <a:t>Батнасан. </a:t>
            </a:r>
            <a:r>
              <a:rPr lang="ru-RU" dirty="0" smtClean="0"/>
              <a:t>Хэшотэ було ши (</a:t>
            </a:r>
            <a:r>
              <a:rPr lang="ru-RU" i="1" dirty="0" smtClean="0"/>
              <a:t>История Хошутов</a:t>
            </a:r>
            <a:r>
              <a:rPr lang="ru-RU" dirty="0" smtClean="0"/>
              <a:t>). Урумчи, 2004.</a:t>
            </a:r>
            <a:endParaRPr lang="zh-CN" altLang="en-US" dirty="0" smtClean="0"/>
          </a:p>
          <a:p>
            <a:r>
              <a:rPr lang="ru-RU" i="1" dirty="0" smtClean="0"/>
              <a:t>Буренбаяр. </a:t>
            </a:r>
            <a:r>
              <a:rPr lang="ru-RU" dirty="0" smtClean="0"/>
              <a:t>Цинхай мэнгу ши (</a:t>
            </a:r>
            <a:r>
              <a:rPr lang="ru-RU" i="1" dirty="0" smtClean="0"/>
              <a:t>История Кукунорских монголов</a:t>
            </a:r>
            <a:r>
              <a:rPr lang="ru-RU" dirty="0" smtClean="0"/>
              <a:t>). Хух-хот, 2002.</a:t>
            </a:r>
            <a:endParaRPr lang="zh-CN" altLang="en-US" dirty="0" smtClean="0"/>
          </a:p>
          <a:p>
            <a:r>
              <a:rPr lang="en-US" i="1" dirty="0" smtClean="0"/>
              <a:t>M</a:t>
            </a:r>
            <a:r>
              <a:rPr lang="ru-RU" i="1" dirty="0" smtClean="0"/>
              <a:t>. Улаан</a:t>
            </a:r>
            <a:r>
              <a:rPr lang="ru-RU" dirty="0" smtClean="0"/>
              <a:t>. Вэйлатэ мэнгу вэньсянь юй шисюэ: и тотэ вень вэньсянь яньцзю вэй чжунсинь (</a:t>
            </a:r>
            <a:r>
              <a:rPr lang="ru-RU" i="1" dirty="0" smtClean="0"/>
              <a:t>Письменные памятники и историография ойратов: Исторические памятники «на ясном письме</a:t>
            </a:r>
            <a:r>
              <a:rPr lang="ru-RU" dirty="0" smtClean="0"/>
              <a:t>»). Пекин, 2012.</a:t>
            </a:r>
            <a:endParaRPr lang="zh-CN" altLang="en-US" dirty="0" smtClean="0"/>
          </a:p>
          <a:p>
            <a:r>
              <a:rPr lang="ru-RU" i="1" dirty="0" smtClean="0"/>
              <a:t>Цэвэгджав. </a:t>
            </a:r>
            <a:r>
              <a:rPr lang="ru-RU" dirty="0" smtClean="0"/>
              <a:t>Синьцзян мэнгу зу занчуань фоцзяо сымяо (</a:t>
            </a:r>
            <a:r>
              <a:rPr lang="ru-RU" i="1" dirty="0" smtClean="0"/>
              <a:t>Буддиские монастыри монголов Синьцзяна</a:t>
            </a:r>
            <a:r>
              <a:rPr lang="ru-RU" dirty="0" smtClean="0"/>
              <a:t>). Урумчи, 2014.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86478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 smtClean="0"/>
              <a:t>Эрдэмт</a:t>
            </a:r>
            <a:r>
              <a:rPr lang="ru-RU" dirty="0" smtClean="0"/>
              <a:t>. Лабу чжаньба Зая баньдида намухай чжамусу яньцзю (</a:t>
            </a:r>
            <a:r>
              <a:rPr lang="ru-RU" i="1" dirty="0" smtClean="0"/>
              <a:t>Рабджамба</a:t>
            </a:r>
            <a:r>
              <a:rPr lang="en-US" i="1" dirty="0" smtClean="0"/>
              <a:t> </a:t>
            </a:r>
            <a:r>
              <a:rPr lang="ru-RU" i="1" dirty="0" smtClean="0"/>
              <a:t>Зая</a:t>
            </a:r>
            <a:r>
              <a:rPr lang="en-US" i="1" dirty="0" smtClean="0"/>
              <a:t> </a:t>
            </a:r>
            <a:r>
              <a:rPr lang="ru-RU" i="1" dirty="0" smtClean="0"/>
              <a:t>Пандита</a:t>
            </a:r>
            <a:r>
              <a:rPr lang="en-US" i="1" dirty="0" smtClean="0"/>
              <a:t>: </a:t>
            </a:r>
            <a:r>
              <a:rPr lang="ru-RU" i="1" dirty="0" smtClean="0"/>
              <a:t>исследование)</a:t>
            </a:r>
            <a:r>
              <a:rPr lang="ru-RU" dirty="0" smtClean="0"/>
              <a:t>. Хух-Хот, 2011.</a:t>
            </a:r>
            <a:endParaRPr lang="zh-CN" altLang="en-US" dirty="0" smtClean="0"/>
          </a:p>
          <a:p>
            <a:r>
              <a:rPr lang="ru-RU" i="1" dirty="0" smtClean="0"/>
              <a:t>Лян Лися</a:t>
            </a:r>
            <a:r>
              <a:rPr lang="ru-RU" dirty="0" smtClean="0"/>
              <a:t>. Алашань мэнгу янь цзю(</a:t>
            </a:r>
            <a:r>
              <a:rPr lang="ru-RU" i="1" dirty="0" smtClean="0"/>
              <a:t>Алашаньские монголы)</a:t>
            </a:r>
            <a:r>
              <a:rPr lang="ru-RU" dirty="0" smtClean="0"/>
              <a:t>. Пекин, 2005.</a:t>
            </a:r>
            <a:endParaRPr lang="zh-CN" altLang="en-US" dirty="0" smtClean="0"/>
          </a:p>
          <a:p>
            <a:r>
              <a:rPr lang="ru-RU" i="1" dirty="0" smtClean="0"/>
              <a:t>Ц.Бату</a:t>
            </a:r>
            <a:r>
              <a:rPr lang="ru-RU" dirty="0" smtClean="0"/>
              <a:t>. Mongγol-oyirad-un čaγaǰa-yin bičig-ün üge kelelge-yin sudulul (Лексикографическое исследование монголо-ойратских законов «Великого Уложения»). Пекин, 2006;</a:t>
            </a:r>
            <a:endParaRPr lang="zh-CN" altLang="en-US" dirty="0" smtClean="0"/>
          </a:p>
          <a:p>
            <a:r>
              <a:rPr lang="ru-RU" i="1" dirty="0" smtClean="0"/>
              <a:t>Ц. Бату</a:t>
            </a:r>
            <a:r>
              <a:rPr lang="ru-RU" dirty="0" smtClean="0"/>
              <a:t>. Mongγol-oyirad-un čaγaǰa-yin bičig-ün kele sudulul (Язык монголо-ойратских законов «Великого Уложения»»). Пекин, 2012;</a:t>
            </a:r>
            <a:endParaRPr lang="zh-CN" altLang="en-US" dirty="0" smtClean="0"/>
          </a:p>
          <a:p>
            <a:r>
              <a:rPr lang="ru-RU" i="1" dirty="0" smtClean="0"/>
              <a:t>Ц. Бату</a:t>
            </a:r>
            <a:r>
              <a:rPr lang="ru-RU" dirty="0" smtClean="0"/>
              <a:t>. Mongγol-oyirad-un yeke čaγaǰa-yin bičig-ün surbulǰi bičig sudulul (</a:t>
            </a:r>
            <a:r>
              <a:rPr lang="ru-RU" i="1" dirty="0" smtClean="0"/>
              <a:t>Текстологическое исследование монголо-ойратских законов «Великого Уложения»</a:t>
            </a:r>
            <a:r>
              <a:rPr lang="ru-RU" dirty="0" smtClean="0"/>
              <a:t>). Пекин, 2016.</a:t>
            </a:r>
            <a:endParaRPr lang="zh-CN" altLang="en-US" dirty="0" smtClean="0"/>
          </a:p>
          <a:p>
            <a:r>
              <a:rPr lang="ru-RU" i="1" dirty="0" smtClean="0"/>
              <a:t>Д. Мунке</a:t>
            </a:r>
            <a:r>
              <a:rPr lang="ru-RU" dirty="0" smtClean="0"/>
              <a:t>. </a:t>
            </a:r>
            <a:r>
              <a:rPr lang="en-US" i="1" dirty="0" err="1" smtClean="0"/>
              <a:t>Baraγun</a:t>
            </a:r>
            <a:r>
              <a:rPr lang="en-US" i="1" dirty="0" smtClean="0"/>
              <a:t> </a:t>
            </a:r>
            <a:r>
              <a:rPr lang="en-US" i="1" dirty="0" err="1" smtClean="0"/>
              <a:t>ki</a:t>
            </a:r>
            <a:r>
              <a:rPr lang="ru-RU" i="1" dirty="0" smtClean="0"/>
              <a:t>ǰ</a:t>
            </a:r>
            <a:r>
              <a:rPr lang="en-US" i="1" dirty="0" err="1" smtClean="0"/>
              <a:t>iγar</a:t>
            </a:r>
            <a:r>
              <a:rPr lang="ru-RU" i="1" dirty="0" smtClean="0"/>
              <a:t>-</a:t>
            </a:r>
            <a:r>
              <a:rPr lang="en-US" i="1" dirty="0" smtClean="0"/>
              <a:t>un </a:t>
            </a:r>
            <a:r>
              <a:rPr lang="en-US" i="1" dirty="0" err="1" smtClean="0"/>
              <a:t>erten</a:t>
            </a:r>
            <a:r>
              <a:rPr lang="ru-RU" i="1" dirty="0" smtClean="0"/>
              <a:t>-ü </a:t>
            </a:r>
            <a:r>
              <a:rPr lang="en-US" i="1" dirty="0" err="1" smtClean="0"/>
              <a:t>mongγol</a:t>
            </a:r>
            <a:r>
              <a:rPr lang="en-US" i="1" dirty="0" smtClean="0"/>
              <a:t> </a:t>
            </a:r>
            <a:r>
              <a:rPr lang="en-US" i="1" dirty="0" err="1" smtClean="0"/>
              <a:t>γa</a:t>
            </a:r>
            <a:r>
              <a:rPr lang="ru-RU" i="1" dirty="0" smtClean="0"/>
              <a:t>ǰ</a:t>
            </a:r>
            <a:r>
              <a:rPr lang="en-US" i="1" dirty="0" err="1" smtClean="0"/>
              <a:t>ar</a:t>
            </a:r>
            <a:r>
              <a:rPr lang="ru-RU" i="1" dirty="0" smtClean="0"/>
              <a:t>-</a:t>
            </a:r>
            <a:r>
              <a:rPr lang="en-US" i="1" dirty="0" smtClean="0"/>
              <a:t>un </a:t>
            </a:r>
            <a:r>
              <a:rPr lang="en-US" i="1" dirty="0" err="1" smtClean="0"/>
              <a:t>ner</a:t>
            </a:r>
            <a:r>
              <a:rPr lang="ru-RU" i="1" dirty="0" smtClean="0"/>
              <a:t>-</a:t>
            </a:r>
            <a:r>
              <a:rPr lang="en-US" i="1" dirty="0" smtClean="0"/>
              <a:t>e</a:t>
            </a:r>
            <a:r>
              <a:rPr lang="ru-RU" i="1" dirty="0" smtClean="0"/>
              <a:t>-</a:t>
            </a:r>
            <a:r>
              <a:rPr lang="en-US" i="1" dirty="0" smtClean="0"/>
              <a:t>in </a:t>
            </a:r>
            <a:r>
              <a:rPr lang="en-US" i="1" dirty="0" err="1" smtClean="0"/>
              <a:t>tob</a:t>
            </a:r>
            <a:r>
              <a:rPr lang="ru-RU" i="1" dirty="0" smtClean="0"/>
              <a:t>č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toltu</a:t>
            </a:r>
            <a:r>
              <a:rPr lang="ru-RU" dirty="0" smtClean="0"/>
              <a:t>.(</a:t>
            </a:r>
            <a:r>
              <a:rPr lang="ru-RU" i="1" dirty="0" smtClean="0"/>
              <a:t>Исторические монгольские топонимы Западного края</a:t>
            </a:r>
            <a:r>
              <a:rPr lang="ru-RU" dirty="0" smtClean="0"/>
              <a:t>).Т. I-II. Урумчи, 2013.</a:t>
            </a:r>
            <a:endParaRPr lang="zh-CN" altLang="en-US" dirty="0" smtClean="0"/>
          </a:p>
          <a:p>
            <a:r>
              <a:rPr lang="ru-RU" i="1" dirty="0" smtClean="0"/>
              <a:t>Хэй Лун. </a:t>
            </a:r>
            <a:r>
              <a:rPr lang="ru-RU" dirty="0" smtClean="0"/>
              <a:t>Чжуньгаэр мэнгу юй Цинчао гуаньси яньцзю (</a:t>
            </a:r>
            <a:r>
              <a:rPr lang="ru-RU" i="1" dirty="0" smtClean="0"/>
              <a:t>Исследование по истории взаимоотношений между Джунгарией и Цинским двором. 1672–1697</a:t>
            </a:r>
            <a:r>
              <a:rPr lang="ru-RU" dirty="0" smtClean="0"/>
              <a:t>). Шанхай, 2014.</a:t>
            </a:r>
            <a:endParaRPr lang="zh-CN" altLang="en-US" dirty="0" smtClean="0"/>
          </a:p>
          <a:p>
            <a:r>
              <a:rPr lang="ru-RU" i="1" dirty="0" smtClean="0"/>
              <a:t>Алтан-Очир. </a:t>
            </a:r>
            <a:r>
              <a:rPr lang="ru-RU" dirty="0" smtClean="0"/>
              <a:t>Цин чао тули чэнь шитуань юй И-Юй-Лу яньцзю (</a:t>
            </a:r>
            <a:r>
              <a:rPr lang="ru-RU" i="1" dirty="0" smtClean="0"/>
              <a:t>Посольство Тулишеня и его записки «И-Юй-Лу»)</a:t>
            </a:r>
            <a:r>
              <a:rPr lang="ru-RU" dirty="0" smtClean="0"/>
              <a:t>. Лю-чжоу, 2015.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行云流水">
  <a:themeElements>
    <a:clrScheme name="行云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行云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行云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165</TotalTime>
  <Words>2167</Words>
  <PresentationFormat>Экран (4:3)</PresentationFormat>
  <Paragraphs>90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行云流水</vt:lpstr>
      <vt:lpstr>Обзор ойратоведческих исследований в Китае (1949—2019 гг.)</vt:lpstr>
      <vt:lpstr>Содержание</vt:lpstr>
      <vt:lpstr>I. Становление и развитие ойратоведения в Китае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II. Сбор материалов и публикация документов</vt:lpstr>
      <vt:lpstr>Слайд 12</vt:lpstr>
      <vt:lpstr>Слайд 13</vt:lpstr>
      <vt:lpstr>III. Синьцзянская ассоциация ойратоведов и ее деятельность</vt:lpstr>
      <vt:lpstr>Слайд 15</vt:lpstr>
      <vt:lpstr>Слайд 16</vt:lpstr>
      <vt:lpstr>Слайд 17</vt:lpstr>
      <vt:lpstr>Слайд 18</vt:lpstr>
      <vt:lpstr>IV. Научный журнал —«Baraγun mongγol sudulul»</vt:lpstr>
      <vt:lpstr>Слайд 20</vt:lpstr>
      <vt:lpstr> Баярлалаа!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ойратоведческих исследований в Китае (1949—2019 гг.)</dc:title>
  <dc:creator>Administrator</dc:creator>
  <cp:lastModifiedBy>FOX</cp:lastModifiedBy>
  <cp:revision>22</cp:revision>
  <dcterms:created xsi:type="dcterms:W3CDTF">2020-10-05T12:56:55Z</dcterms:created>
  <dcterms:modified xsi:type="dcterms:W3CDTF">2020-12-07T16:50:04Z</dcterms:modified>
</cp:coreProperties>
</file>