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258981-AEC0-4BF9-84C9-B8C5A0B6A2AE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3A615B-18F3-42A6-9063-0B0F5BDE38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 вариантах мифологических текстов о Большой Медведице у калмыков и ойратов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/>
              <a:t>Среди текстов, записанных фольклористами Центра</a:t>
            </a:r>
            <a:r>
              <a:rPr lang="ru-RU" sz="1400" b="1" dirty="0"/>
              <a:t> </a:t>
            </a:r>
            <a:r>
              <a:rPr lang="ru-RU" sz="1400" dirty="0"/>
              <a:t>типологии и семиотики фольклора РГГУ (ЦТСФ РГГУ)</a:t>
            </a:r>
            <a:r>
              <a:rPr lang="ru-RU" sz="1400" b="1" dirty="0"/>
              <a:t> </a:t>
            </a:r>
            <a:r>
              <a:rPr lang="ru-RU" sz="1400" dirty="0"/>
              <a:t>в Монголии (2006, 2007, 2008 гг.) и опубликованных на сайте </a:t>
            </a:r>
            <a:r>
              <a:rPr lang="ru-RU" sz="1400" b="1" dirty="0"/>
              <a:t>«</a:t>
            </a:r>
            <a:r>
              <a:rPr lang="ru-RU" sz="1400" dirty="0"/>
              <a:t>Фольклор и </a:t>
            </a:r>
            <a:r>
              <a:rPr lang="ru-RU" sz="1400" dirty="0" err="1"/>
              <a:t>постфольклор</a:t>
            </a:r>
            <a:r>
              <a:rPr lang="ru-RU" sz="1400" dirty="0"/>
              <a:t>: структура, типология, семиотика</a:t>
            </a:r>
            <a:r>
              <a:rPr lang="ru-RU" sz="1400" dirty="0" smtClean="0"/>
              <a:t>», </a:t>
            </a:r>
            <a:r>
              <a:rPr lang="ru-RU" sz="1400" dirty="0"/>
              <a:t>также несколько посвящены Большой Медведице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двух из этих текстов речь идет о двух братьях </a:t>
            </a:r>
            <a:r>
              <a:rPr lang="ru-RU" i="1" dirty="0" err="1"/>
              <a:t>Алтан</a:t>
            </a:r>
            <a:r>
              <a:rPr lang="ru-RU" i="1" dirty="0"/>
              <a:t> </a:t>
            </a:r>
            <a:r>
              <a:rPr lang="ru-RU" i="1" dirty="0" err="1" smtClean="0"/>
              <a:t>Минжин</a:t>
            </a:r>
            <a:r>
              <a:rPr lang="ru-RU" dirty="0" smtClean="0"/>
              <a:t>, </a:t>
            </a:r>
            <a:r>
              <a:rPr lang="ru-RU" dirty="0"/>
              <a:t>имеющем </a:t>
            </a:r>
            <a:r>
              <a:rPr lang="ru-RU" dirty="0" smtClean="0"/>
              <a:t>коня </a:t>
            </a:r>
            <a:r>
              <a:rPr lang="ru-RU" i="1" dirty="0" err="1"/>
              <a:t>Мөнгөн </a:t>
            </a:r>
            <a:r>
              <a:rPr lang="ru-RU" i="1" dirty="0" err="1" smtClean="0"/>
              <a:t>шарга</a:t>
            </a:r>
            <a:r>
              <a:rPr lang="ru-RU" dirty="0" smtClean="0"/>
              <a:t>, </a:t>
            </a:r>
            <a:r>
              <a:rPr lang="ru-RU" i="1" dirty="0" err="1"/>
              <a:t>Мөнгөн </a:t>
            </a:r>
            <a:r>
              <a:rPr lang="ru-RU" i="1" dirty="0" err="1" smtClean="0"/>
              <a:t>Минжин</a:t>
            </a:r>
            <a:r>
              <a:rPr lang="ru-RU" dirty="0" smtClean="0"/>
              <a:t>, </a:t>
            </a:r>
            <a:r>
              <a:rPr lang="ru-RU" dirty="0"/>
              <a:t>имеющем янтарно-солового коня </a:t>
            </a:r>
            <a:r>
              <a:rPr lang="ru-RU" i="1" dirty="0" err="1" smtClean="0"/>
              <a:t>Хуван</a:t>
            </a:r>
            <a:r>
              <a:rPr lang="ru-RU" i="1" dirty="0" smtClean="0"/>
              <a:t> </a:t>
            </a:r>
            <a:r>
              <a:rPr lang="ru-RU" i="1" dirty="0" err="1" smtClean="0"/>
              <a:t>шарга</a:t>
            </a:r>
            <a:r>
              <a:rPr lang="ru-RU" i="1" dirty="0" smtClean="0"/>
              <a:t>,</a:t>
            </a:r>
            <a:r>
              <a:rPr lang="ru-RU" dirty="0" smtClean="0"/>
              <a:t> и </a:t>
            </a:r>
            <a:r>
              <a:rPr lang="ru-RU" dirty="0"/>
              <a:t>их сестре </a:t>
            </a:r>
            <a:r>
              <a:rPr lang="ru-RU" i="1" dirty="0" err="1"/>
              <a:t>Сарисваа</a:t>
            </a:r>
            <a:r>
              <a:rPr lang="ru-RU" i="1" dirty="0"/>
              <a:t> </a:t>
            </a:r>
            <a:r>
              <a:rPr lang="ru-RU" i="1" dirty="0" err="1"/>
              <a:t>дагина</a:t>
            </a:r>
            <a:r>
              <a:rPr lang="ru-RU" i="1" dirty="0"/>
              <a:t> </a:t>
            </a:r>
            <a:r>
              <a:rPr lang="ru-RU" dirty="0"/>
              <a:t>(во втором варианте имени ― </a:t>
            </a:r>
            <a:r>
              <a:rPr lang="ru-RU" i="1" dirty="0" err="1"/>
              <a:t>Сарлаваа</a:t>
            </a:r>
            <a:r>
              <a:rPr lang="ru-RU" i="1" dirty="0"/>
              <a:t> </a:t>
            </a:r>
            <a:r>
              <a:rPr lang="ru-RU" i="1" dirty="0" err="1"/>
              <a:t>дагина</a:t>
            </a:r>
            <a:r>
              <a:rPr lang="ru-RU" dirty="0"/>
              <a:t>), из-за которой братья вступают в борьбу с противником, встречают четверых персонажей с необычными способностями (</a:t>
            </a:r>
            <a:r>
              <a:rPr lang="ru-RU" i="1" dirty="0" err="1"/>
              <a:t>хурдан</a:t>
            </a:r>
            <a:r>
              <a:rPr lang="ru-RU" i="1" dirty="0"/>
              <a:t> </a:t>
            </a:r>
            <a:r>
              <a:rPr lang="ru-RU" i="1" dirty="0" err="1"/>
              <a:t>гүйдэг хүн</a:t>
            </a:r>
            <a:r>
              <a:rPr lang="ru-RU" dirty="0" err="1"/>
              <a:t> </a:t>
            </a:r>
            <a:r>
              <a:rPr lang="ru-RU" dirty="0"/>
              <a:t>‘быстро бегающий человек, бегун, скороход’, </a:t>
            </a:r>
            <a:r>
              <a:rPr lang="ru-RU" i="1" dirty="0" err="1"/>
              <a:t>сайн</a:t>
            </a:r>
            <a:r>
              <a:rPr lang="ru-RU" i="1" dirty="0"/>
              <a:t> </a:t>
            </a:r>
            <a:r>
              <a:rPr lang="ru-RU" i="1" dirty="0" err="1"/>
              <a:t>хулгайч</a:t>
            </a:r>
            <a:r>
              <a:rPr lang="ru-RU" dirty="0"/>
              <a:t> ‘хороший вор’ — т. е. ловкий и быстрый человек, </a:t>
            </a:r>
            <a:r>
              <a:rPr lang="ru-RU" i="1" dirty="0" err="1"/>
              <a:t>чагнаач</a:t>
            </a:r>
            <a:r>
              <a:rPr lang="ru-RU" dirty="0"/>
              <a:t> ‘тот, кто слушает’, </a:t>
            </a:r>
            <a:r>
              <a:rPr lang="ru-RU" i="1" dirty="0" err="1"/>
              <a:t>уул</a:t>
            </a:r>
            <a:r>
              <a:rPr lang="ru-RU" i="1" dirty="0"/>
              <a:t> </a:t>
            </a:r>
            <a:r>
              <a:rPr lang="ru-RU" i="1" dirty="0" err="1"/>
              <a:t>өргөгч</a:t>
            </a:r>
            <a:r>
              <a:rPr lang="ru-RU" dirty="0" err="1"/>
              <a:t> </a:t>
            </a:r>
            <a:r>
              <a:rPr lang="ru-RU" dirty="0"/>
              <a:t>‘тот, кто поднимает горы’, </a:t>
            </a:r>
            <a:r>
              <a:rPr lang="ru-RU" i="1" dirty="0" err="1"/>
              <a:t>далай</a:t>
            </a:r>
            <a:r>
              <a:rPr lang="ru-RU" i="1" dirty="0"/>
              <a:t> </a:t>
            </a:r>
            <a:r>
              <a:rPr lang="ru-RU" i="1" dirty="0" err="1"/>
              <a:t>балгаач</a:t>
            </a:r>
            <a:r>
              <a:rPr lang="ru-RU" dirty="0"/>
              <a:t> ‘тот, кто выпивает океан’), которые помогают братьям и вместе с ними превращаются в семь </a:t>
            </a:r>
            <a:r>
              <a:rPr lang="ru-RU" dirty="0" smtClean="0"/>
              <a:t>звезд;</a:t>
            </a:r>
          </a:p>
          <a:p>
            <a:r>
              <a:rPr lang="ru-RU" dirty="0"/>
              <a:t>в одном тексте говорится об освобождении семью братьями дочери хана, которую похитил </a:t>
            </a:r>
            <a:r>
              <a:rPr lang="ru-RU" dirty="0" err="1"/>
              <a:t>мангас</a:t>
            </a:r>
            <a:r>
              <a:rPr lang="ru-RU" dirty="0"/>
              <a:t>, после чего братья превращаются в созвездие </a:t>
            </a:r>
            <a:r>
              <a:rPr lang="ru-RU" dirty="0" smtClean="0"/>
              <a:t>; </a:t>
            </a:r>
          </a:p>
          <a:p>
            <a:r>
              <a:rPr lang="ru-RU" dirty="0" smtClean="0"/>
              <a:t> </a:t>
            </a:r>
            <a:r>
              <a:rPr lang="ru-RU" dirty="0"/>
              <a:t>в другом тексте ― о том, что семь сыновей одной женщины были названы Семью бурханами (‘</a:t>
            </a:r>
            <a:r>
              <a:rPr lang="ru-RU" i="1" dirty="0" err="1"/>
              <a:t>Долоон</a:t>
            </a:r>
            <a:r>
              <a:rPr lang="ru-RU" i="1" dirty="0"/>
              <a:t> бурхан</a:t>
            </a:r>
            <a:r>
              <a:rPr lang="ru-RU" i="1" dirty="0" smtClean="0"/>
              <a:t>’</a:t>
            </a:r>
            <a:r>
              <a:rPr lang="ru-RU" dirty="0" smtClean="0"/>
              <a:t>).</a:t>
            </a:r>
          </a:p>
          <a:p>
            <a:r>
              <a:rPr lang="ru-RU" dirty="0"/>
              <a:t>В среде монгольских народов имеются и другие варианты, которые широко распространяются благодаря публикациям в </a:t>
            </a:r>
            <a:r>
              <a:rPr lang="ru-RU" dirty="0" err="1"/>
              <a:t>интернет-пространстве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калмыцком мифе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семь звезд превращаются семь воров, которых встречает на пути к </a:t>
            </a:r>
            <a:r>
              <a:rPr lang="ru-RU" dirty="0" err="1"/>
              <a:t>старику-гелюнгу</a:t>
            </a:r>
            <a:r>
              <a:rPr lang="ru-RU" dirty="0"/>
              <a:t> (в его образе прослеживается божество) юноша, следуя, согласно предсказанию, по следам верблюда через три года после того, как приютил и накормил тем, что у него было, монаха (не допущенного на ночлег богатой вдовой женщиной, овец которой и пас парнишка). Семь воров, «от которых ни одно встречное существо не уходило живым» [Семь звезд 2004: 44], встречаются на его пути, тщетно пытаются погубить его и затем обращаются с просьбой узнать о своем следующем перерождении, а после предсказания, только узнав о нем, превращаются в семь звезд. Характеристика звезд как в прошлом воров вводится в сказание для того, чтобы объяснить воровство ими одной звезды у созвездия Плеяд (</a:t>
            </a:r>
            <a:r>
              <a:rPr lang="ru-RU" i="1" dirty="0" err="1"/>
              <a:t>Мичид</a:t>
            </a:r>
            <a:r>
              <a:rPr lang="ru-RU" dirty="0"/>
              <a:t>), после которого Плеяды не могут приносить столь же сильный холод, какой приносили до кражи одной из их звезд. Звезда эта, согласно мифологическому сказанию, видна рядом со средней звездой в ряду трех звезд в созвездии Семи бурханов [Семь звезд 2004: 44–47; Мифы, легенды 2017: 44‒51].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калмыцком мифе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 </a:t>
            </a:r>
            <a:r>
              <a:rPr lang="ru-RU" dirty="0"/>
              <a:t>зафиксированы мотивы чудесных способностей семи персонажей и их родства, присутствует только одна характеристика ― способность к воровству. Таким образом, в сюжете калмыцкого мифа, связывающего звезды с мужскими персонажами, акцентируется архаичный основной момент (преодоление прежней зимней стужи путем уменьшения силы Плеяд (</a:t>
            </a:r>
            <a:r>
              <a:rPr lang="ru-RU" i="1" dirty="0" err="1"/>
              <a:t>Мичид</a:t>
            </a:r>
            <a:r>
              <a:rPr lang="ru-RU" dirty="0"/>
              <a:t>)), тогда как в ряде мифологических сюжетов, распространенных среди монгольских народов, развернут сюжет необычных способностей семи братьев (в том числе названных) и их борьба с противниками.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Хотя в одном из приводимых Д. </a:t>
            </a:r>
            <a:r>
              <a:rPr lang="ru-RU" sz="2800" dirty="0" err="1" smtClean="0"/>
              <a:t>Цэрэнсодномом</a:t>
            </a:r>
            <a:r>
              <a:rPr lang="ru-RU" sz="2800" dirty="0" smtClean="0"/>
              <a:t> мифов присутствует сюжет о краже,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но</a:t>
            </a:r>
            <a:r>
              <a:rPr lang="ru-RU" dirty="0"/>
              <a:t>, во-первых, </a:t>
            </a:r>
            <a:r>
              <a:rPr lang="ru-RU" b="1" dirty="0"/>
              <a:t>текст восходит к </a:t>
            </a:r>
            <a:r>
              <a:rPr lang="ru-RU" b="1" dirty="0" err="1"/>
              <a:t>дербетской</a:t>
            </a:r>
            <a:r>
              <a:rPr lang="ru-RU" b="1" dirty="0"/>
              <a:t> </a:t>
            </a:r>
            <a:r>
              <a:rPr lang="ru-RU" dirty="0"/>
              <a:t>(т. е. ойратской) традиции [</a:t>
            </a:r>
            <a:r>
              <a:rPr lang="ru-RU" dirty="0" err="1"/>
              <a:t>Цэрэнсодном</a:t>
            </a:r>
            <a:r>
              <a:rPr lang="ru-RU" dirty="0"/>
              <a:t> 1989: 202], во-вторых, </a:t>
            </a:r>
            <a:r>
              <a:rPr lang="ru-RU" b="1" dirty="0"/>
              <a:t>семь звезд Большой Медведицы в этом тексте связываются не с персонажами-ворами, а с браслетом</a:t>
            </a:r>
            <a:r>
              <a:rPr lang="ru-RU" dirty="0"/>
              <a:t>: «</a:t>
            </a:r>
            <a:r>
              <a:rPr lang="ru-RU" i="1" dirty="0" err="1"/>
              <a:t>Тэр</a:t>
            </a:r>
            <a:r>
              <a:rPr lang="ru-RU" i="1" dirty="0"/>
              <a:t> </a:t>
            </a:r>
            <a:r>
              <a:rPr lang="ru-RU" i="1" dirty="0" err="1"/>
              <a:t>долоо</a:t>
            </a:r>
            <a:r>
              <a:rPr lang="ru-RU" i="1" dirty="0"/>
              <a:t> </a:t>
            </a:r>
            <a:r>
              <a:rPr lang="ru-RU" i="1" dirty="0" err="1"/>
              <a:t>хатны</a:t>
            </a:r>
            <a:r>
              <a:rPr lang="ru-RU" i="1" dirty="0"/>
              <a:t> </a:t>
            </a:r>
            <a:r>
              <a:rPr lang="ru-RU" i="1" dirty="0" err="1"/>
              <a:t>молор</a:t>
            </a:r>
            <a:r>
              <a:rPr lang="ru-RU" i="1" dirty="0"/>
              <a:t> </a:t>
            </a:r>
            <a:r>
              <a:rPr lang="ru-RU" i="1" dirty="0" err="1"/>
              <a:t>эрдэнэ</a:t>
            </a:r>
            <a:r>
              <a:rPr lang="ru-RU" i="1" dirty="0"/>
              <a:t> </a:t>
            </a:r>
            <a:r>
              <a:rPr lang="ru-RU" i="1" dirty="0" err="1"/>
              <a:t>бугуйвч</a:t>
            </a:r>
            <a:r>
              <a:rPr lang="ru-RU" i="1" dirty="0"/>
              <a:t> </a:t>
            </a:r>
            <a:r>
              <a:rPr lang="ru-RU" i="1" dirty="0" err="1"/>
              <a:t>нэг</a:t>
            </a:r>
            <a:r>
              <a:rPr lang="ru-RU" i="1" dirty="0"/>
              <a:t> </a:t>
            </a:r>
            <a:r>
              <a:rPr lang="ru-RU" i="1" dirty="0" err="1"/>
              <a:t>гарынхы</a:t>
            </a:r>
            <a:r>
              <a:rPr lang="ru-RU" i="1" dirty="0"/>
              <a:t>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тэнийлгэж</a:t>
            </a:r>
            <a:r>
              <a:rPr lang="ru-RU" i="1" dirty="0"/>
              <a:t>, </a:t>
            </a:r>
            <a:r>
              <a:rPr lang="ru-RU" i="1" dirty="0" err="1"/>
              <a:t>нөгөө гарынхы</a:t>
            </a:r>
            <a:r>
              <a:rPr lang="ru-RU" i="1" dirty="0"/>
              <a:t>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мултаж</a:t>
            </a:r>
            <a:r>
              <a:rPr lang="ru-RU" i="1" dirty="0"/>
              <a:t> </a:t>
            </a:r>
            <a:r>
              <a:rPr lang="ru-RU" i="1" dirty="0" err="1"/>
              <a:t>аваад</a:t>
            </a:r>
            <a:r>
              <a:rPr lang="ru-RU" i="1" dirty="0"/>
              <a:t> </a:t>
            </a:r>
            <a:r>
              <a:rPr lang="ru-RU" i="1" dirty="0" err="1"/>
              <a:t>одоо</a:t>
            </a:r>
            <a:r>
              <a:rPr lang="ru-RU" i="1" dirty="0"/>
              <a:t> </a:t>
            </a:r>
            <a:r>
              <a:rPr lang="ru-RU" i="1" dirty="0" err="1"/>
              <a:t>бид</a:t>
            </a:r>
            <a:r>
              <a:rPr lang="ru-RU" i="1" dirty="0"/>
              <a:t> </a:t>
            </a:r>
            <a:r>
              <a:rPr lang="ru-RU" i="1" dirty="0" err="1"/>
              <a:t>энд</a:t>
            </a:r>
            <a:r>
              <a:rPr lang="ru-RU" i="1" dirty="0"/>
              <a:t> </a:t>
            </a:r>
            <a:r>
              <a:rPr lang="ru-RU" i="1" dirty="0" err="1"/>
              <a:t>байж</a:t>
            </a:r>
            <a:r>
              <a:rPr lang="ru-RU" i="1" dirty="0"/>
              <a:t> </a:t>
            </a:r>
            <a:r>
              <a:rPr lang="ru-RU" i="1" dirty="0" err="1"/>
              <a:t>болохгүй тэнгэрт</a:t>
            </a:r>
            <a:r>
              <a:rPr lang="ru-RU" i="1" dirty="0"/>
              <a:t> </a:t>
            </a:r>
            <a:r>
              <a:rPr lang="ru-RU" i="1" dirty="0" err="1"/>
              <a:t>гарцгааая</a:t>
            </a:r>
            <a:r>
              <a:rPr lang="ru-RU" i="1" dirty="0"/>
              <a:t> </a:t>
            </a:r>
            <a:r>
              <a:rPr lang="ru-RU" i="1" dirty="0" err="1"/>
              <a:t>гэлцэд</a:t>
            </a:r>
            <a:r>
              <a:rPr lang="ru-RU" i="1" dirty="0"/>
              <a:t> </a:t>
            </a:r>
            <a:r>
              <a:rPr lang="ru-RU" i="1" dirty="0" err="1"/>
              <a:t>тэнгэрт</a:t>
            </a:r>
            <a:r>
              <a:rPr lang="ru-RU" i="1" dirty="0"/>
              <a:t> </a:t>
            </a:r>
            <a:r>
              <a:rPr lang="ru-RU" i="1" dirty="0" err="1"/>
              <a:t>гарсан</a:t>
            </a:r>
            <a:r>
              <a:rPr lang="ru-RU" i="1" dirty="0"/>
              <a:t> </a:t>
            </a:r>
            <a:r>
              <a:rPr lang="ru-RU" i="1" dirty="0" err="1"/>
              <a:t>гэнэ</a:t>
            </a:r>
            <a:r>
              <a:rPr lang="ru-RU" i="1" dirty="0"/>
              <a:t>. </a:t>
            </a:r>
            <a:r>
              <a:rPr lang="ru-RU" i="1" dirty="0" err="1"/>
              <a:t>Тэгээд</a:t>
            </a:r>
            <a:r>
              <a:rPr lang="ru-RU" dirty="0"/>
              <a:t> </a:t>
            </a:r>
            <a:r>
              <a:rPr lang="ru-RU" i="1" dirty="0" err="1"/>
              <a:t>хатны</a:t>
            </a:r>
            <a:r>
              <a:rPr lang="ru-RU" i="1" dirty="0"/>
              <a:t> </a:t>
            </a:r>
            <a:r>
              <a:rPr lang="ru-RU" i="1" dirty="0" err="1"/>
              <a:t>молор</a:t>
            </a:r>
            <a:r>
              <a:rPr lang="ru-RU" i="1" dirty="0"/>
              <a:t> </a:t>
            </a:r>
            <a:r>
              <a:rPr lang="ru-RU" i="1" dirty="0" err="1"/>
              <a:t>эрдэнэ</a:t>
            </a:r>
            <a:r>
              <a:rPr lang="ru-RU" i="1" dirty="0"/>
              <a:t> </a:t>
            </a:r>
            <a:r>
              <a:rPr lang="ru-RU" i="1" dirty="0" err="1"/>
              <a:t>бугуйвч</a:t>
            </a:r>
            <a:r>
              <a:rPr lang="ru-RU" i="1" dirty="0"/>
              <a:t> </a:t>
            </a:r>
            <a:r>
              <a:rPr lang="ru-RU" i="1" dirty="0" err="1"/>
              <a:t>долоон</a:t>
            </a:r>
            <a:r>
              <a:rPr lang="ru-RU" i="1" dirty="0"/>
              <a:t> бурхан од </a:t>
            </a:r>
            <a:r>
              <a:rPr lang="ru-RU" i="1" dirty="0" err="1"/>
              <a:t>болжээ</a:t>
            </a:r>
            <a:r>
              <a:rPr lang="ru-RU" i="1" dirty="0"/>
              <a:t>. </a:t>
            </a:r>
            <a:r>
              <a:rPr lang="ru-RU" i="1" dirty="0" err="1"/>
              <a:t>Долоон</a:t>
            </a:r>
            <a:r>
              <a:rPr lang="ru-RU" i="1" dirty="0"/>
              <a:t> бурханы </a:t>
            </a:r>
            <a:r>
              <a:rPr lang="ru-RU" i="1" dirty="0" err="1"/>
              <a:t>дохир</a:t>
            </a:r>
            <a:r>
              <a:rPr lang="ru-RU" i="1" dirty="0"/>
              <a:t> </a:t>
            </a:r>
            <a:r>
              <a:rPr lang="ru-RU" i="1" dirty="0" err="1"/>
              <a:t>гурван</a:t>
            </a:r>
            <a:r>
              <a:rPr lang="ru-RU" i="1" dirty="0"/>
              <a:t> од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тэнийлгэж</a:t>
            </a:r>
            <a:r>
              <a:rPr lang="ru-RU" i="1" dirty="0"/>
              <a:t> </a:t>
            </a:r>
            <a:r>
              <a:rPr lang="ru-RU" i="1" dirty="0" err="1"/>
              <a:t>авсан</a:t>
            </a:r>
            <a:r>
              <a:rPr lang="ru-RU" i="1" dirty="0"/>
              <a:t> </a:t>
            </a:r>
            <a:r>
              <a:rPr lang="ru-RU" i="1" dirty="0" err="1"/>
              <a:t>бугуйвч</a:t>
            </a:r>
            <a:r>
              <a:rPr lang="ru-RU" i="1" dirty="0"/>
              <a:t>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цагираг</a:t>
            </a:r>
            <a:r>
              <a:rPr lang="ru-RU" i="1" dirty="0"/>
              <a:t> </a:t>
            </a:r>
            <a:r>
              <a:rPr lang="ru-RU" i="1" dirty="0" err="1"/>
              <a:t>маягтай</a:t>
            </a:r>
            <a:r>
              <a:rPr lang="ru-RU" i="1" dirty="0"/>
              <a:t>, </a:t>
            </a:r>
            <a:r>
              <a:rPr lang="ru-RU" i="1" dirty="0" err="1"/>
              <a:t>дөрвөн од</a:t>
            </a:r>
            <a:r>
              <a:rPr lang="ru-RU" i="1" dirty="0"/>
              <a:t>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мултаж</a:t>
            </a:r>
            <a:r>
              <a:rPr lang="ru-RU" i="1" dirty="0"/>
              <a:t> </a:t>
            </a:r>
            <a:r>
              <a:rPr lang="ru-RU" i="1" dirty="0" err="1"/>
              <a:t>авсан</a:t>
            </a:r>
            <a:r>
              <a:rPr lang="ru-RU" i="1" dirty="0"/>
              <a:t> </a:t>
            </a:r>
            <a:r>
              <a:rPr lang="ru-RU" i="1" dirty="0" err="1"/>
              <a:t>бугуйвч</a:t>
            </a:r>
            <a:r>
              <a:rPr lang="ru-RU" i="1" dirty="0"/>
              <a:t>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ажээ</a:t>
            </a:r>
            <a:r>
              <a:rPr lang="ru-RU" dirty="0"/>
              <a:t>» </a:t>
            </a:r>
            <a:r>
              <a:rPr lang="ru-RU" b="1" dirty="0"/>
              <a:t>‘Семеро забрали с одной руки ханши браслет из топазов, распрямив его, а со второй руки сорвали браслет и затем сказали, что им теперь здесь нельзя оставаться, потому решили подняться на небо и совершили это восхождение. Так браслет из прекрасных топазов, принадлежавший ханше, стал созвездием </a:t>
            </a:r>
            <a:r>
              <a:rPr lang="ru-RU" b="1" i="1" dirty="0" err="1"/>
              <a:t>Долоон</a:t>
            </a:r>
            <a:r>
              <a:rPr lang="ru-RU" b="1" i="1" dirty="0"/>
              <a:t> бурхан</a:t>
            </a:r>
            <a:r>
              <a:rPr lang="ru-RU" b="1" dirty="0"/>
              <a:t>. В созвездии три звезды имеют распрямленную форму, другие четыре звезды — это сорванный браслет</a:t>
            </a:r>
            <a:r>
              <a:rPr lang="ru-RU" dirty="0"/>
              <a:t>’ [</a:t>
            </a:r>
            <a:r>
              <a:rPr lang="ru-RU" dirty="0" err="1"/>
              <a:t>Цэрэнсодном</a:t>
            </a:r>
            <a:r>
              <a:rPr lang="ru-RU" dirty="0"/>
              <a:t> 1989: 67]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другом калмыцком мифологическом сказании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 </a:t>
            </a:r>
            <a:r>
              <a:rPr lang="ru-RU" b="1" dirty="0"/>
              <a:t>возникновении созвездия </a:t>
            </a:r>
            <a:r>
              <a:rPr lang="ru-RU" b="1" i="1" dirty="0" err="1"/>
              <a:t>Долан</a:t>
            </a:r>
            <a:r>
              <a:rPr lang="ru-RU" b="1" i="1" dirty="0"/>
              <a:t> </a:t>
            </a:r>
            <a:r>
              <a:rPr lang="ru-RU" b="1" i="1" dirty="0" err="1"/>
              <a:t>бурхн</a:t>
            </a:r>
            <a:r>
              <a:rPr lang="ru-RU" b="1" dirty="0"/>
              <a:t> повествуется о рожденном в безлюдной степи от единственной коровы стариков «черном бычке </a:t>
            </a:r>
            <a:r>
              <a:rPr lang="ru-RU" b="1" dirty="0" err="1"/>
              <a:t>Масан-Мирю</a:t>
            </a:r>
            <a:r>
              <a:rPr lang="ru-RU" dirty="0"/>
              <a:t>» (</a:t>
            </a:r>
            <a:r>
              <a:rPr lang="ru-RU" i="1" dirty="0" err="1"/>
              <a:t>Масн</a:t>
            </a:r>
            <a:r>
              <a:rPr lang="ru-RU" i="1" dirty="0"/>
              <a:t> </a:t>
            </a:r>
            <a:r>
              <a:rPr lang="ru-RU" i="1" dirty="0" err="1"/>
              <a:t>Мирү хар</a:t>
            </a:r>
            <a:r>
              <a:rPr lang="ru-RU" i="1" dirty="0"/>
              <a:t> бух</a:t>
            </a:r>
            <a:r>
              <a:rPr lang="ru-RU" dirty="0"/>
              <a:t>), который появился с телом человека, коровьим хвостом и большими рогами (</a:t>
            </a:r>
            <a:r>
              <a:rPr lang="ru-RU" i="1" dirty="0" err="1"/>
              <a:t>үкр сүүлтә</a:t>
            </a:r>
            <a:r>
              <a:rPr lang="ru-RU" i="1" dirty="0"/>
              <a:t>, </a:t>
            </a:r>
            <a:r>
              <a:rPr lang="ru-RU" i="1" dirty="0" err="1"/>
              <a:t>ик</a:t>
            </a:r>
            <a:r>
              <a:rPr lang="ru-RU" i="1" dirty="0"/>
              <a:t> </a:t>
            </a:r>
            <a:r>
              <a:rPr lang="ru-RU" i="1" dirty="0" err="1"/>
              <a:t>өвртә күн</a:t>
            </a:r>
            <a:r>
              <a:rPr lang="ru-RU" dirty="0"/>
              <a:t>). Он растет и решает обойти «золотую вселенную» (</a:t>
            </a:r>
            <a:r>
              <a:rPr lang="ru-RU" i="1" dirty="0" err="1"/>
              <a:t>алтн</a:t>
            </a:r>
            <a:r>
              <a:rPr lang="ru-RU" i="1" dirty="0"/>
              <a:t> </a:t>
            </a:r>
            <a:r>
              <a:rPr lang="ru-RU" i="1" dirty="0" err="1"/>
              <a:t>делкә</a:t>
            </a:r>
            <a:r>
              <a:rPr lang="ru-RU" dirty="0"/>
              <a:t>) с целью оказать помощь людям. Ему встречаются хан </a:t>
            </a:r>
            <a:r>
              <a:rPr lang="ru-RU" dirty="0" err="1"/>
              <a:t>тенгриев</a:t>
            </a:r>
            <a:r>
              <a:rPr lang="ru-RU" dirty="0"/>
              <a:t> </a:t>
            </a:r>
            <a:r>
              <a:rPr lang="ru-RU" dirty="0" err="1"/>
              <a:t>Хормуста</a:t>
            </a:r>
            <a:r>
              <a:rPr lang="ru-RU" dirty="0"/>
              <a:t> (</a:t>
            </a:r>
            <a:r>
              <a:rPr lang="ru-RU" i="1" dirty="0" err="1"/>
              <a:t>теңгрин хан</a:t>
            </a:r>
            <a:r>
              <a:rPr lang="ru-RU" i="1" dirty="0"/>
              <a:t> </a:t>
            </a:r>
            <a:r>
              <a:rPr lang="ru-RU" i="1" dirty="0" err="1"/>
              <a:t>Хурмста</a:t>
            </a:r>
            <a:r>
              <a:rPr lang="ru-RU" dirty="0"/>
              <a:t>) и хан асуров </a:t>
            </a:r>
            <a:r>
              <a:rPr lang="ru-RU" dirty="0" err="1"/>
              <a:t>Араха</a:t>
            </a:r>
            <a:r>
              <a:rPr lang="ru-RU" dirty="0"/>
              <a:t> (</a:t>
            </a:r>
            <a:r>
              <a:rPr lang="ru-RU" i="1" dirty="0" err="1"/>
              <a:t>әсрин </a:t>
            </a:r>
            <a:r>
              <a:rPr lang="ru-RU" i="1" dirty="0"/>
              <a:t>хан </a:t>
            </a:r>
            <a:r>
              <a:rPr lang="ru-RU" i="1" dirty="0" err="1"/>
              <a:t>Араха</a:t>
            </a:r>
            <a:r>
              <a:rPr lang="ru-RU" dirty="0"/>
              <a:t>), которые вступают в противостояние в виде белого и черного быков. </a:t>
            </a:r>
            <a:r>
              <a:rPr lang="ru-RU" dirty="0" err="1"/>
              <a:t>Масан-Мирю</a:t>
            </a:r>
            <a:r>
              <a:rPr lang="ru-RU" dirty="0"/>
              <a:t> поражает хана асуров стрелой, затем преследует его, достигает его жилища и под видом лекаря проникает внутрь, чтобы окончательно уничтожить противника (вонзив еще глубже стрелу). Пытающегося скрыться </a:t>
            </a:r>
            <a:r>
              <a:rPr lang="ru-RU" dirty="0" err="1"/>
              <a:t>Масана-Мирю</a:t>
            </a:r>
            <a:r>
              <a:rPr lang="ru-RU" dirty="0"/>
              <a:t> убивает супруга уничтоженного врага: брошенный ею железный посох рассекает его тело на семь частей. Но хан </a:t>
            </a:r>
            <a:r>
              <a:rPr lang="ru-RU" dirty="0" err="1"/>
              <a:t>тенгриев</a:t>
            </a:r>
            <a:r>
              <a:rPr lang="ru-RU" dirty="0"/>
              <a:t> </a:t>
            </a:r>
            <a:r>
              <a:rPr lang="ru-RU" dirty="0" err="1"/>
              <a:t>Хормуста</a:t>
            </a:r>
            <a:r>
              <a:rPr lang="ru-RU" dirty="0"/>
              <a:t> уносит семь частей тела </a:t>
            </a:r>
            <a:r>
              <a:rPr lang="ru-RU" dirty="0" err="1"/>
              <a:t>Масана-Мирю</a:t>
            </a:r>
            <a:r>
              <a:rPr lang="ru-RU" dirty="0"/>
              <a:t> на небо, где они превращаются в созвездие и называются с того времени </a:t>
            </a:r>
            <a:r>
              <a:rPr lang="ru-RU" i="1" dirty="0" err="1"/>
              <a:t>Долан</a:t>
            </a:r>
            <a:r>
              <a:rPr lang="ru-RU" i="1" dirty="0"/>
              <a:t> </a:t>
            </a:r>
            <a:r>
              <a:rPr lang="ru-RU" i="1" dirty="0" err="1"/>
              <a:t>бурхн</a:t>
            </a:r>
            <a:r>
              <a:rPr lang="ru-RU" dirty="0"/>
              <a:t> (Семь бурханов, или Большая Медведица) [Очиров 2006: 80; Мифы, легенды 2017: 42‒45]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калмыцкой сказке «</a:t>
            </a:r>
            <a:r>
              <a:rPr lang="ru-RU" dirty="0" err="1" smtClean="0"/>
              <a:t>Массанг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прослеживается </a:t>
            </a:r>
            <a:r>
              <a:rPr lang="ru-RU" b="1" dirty="0"/>
              <a:t>контаминация двух сюжетов — о противостоянии его с братьями и о борьбе </a:t>
            </a:r>
            <a:r>
              <a:rPr lang="ru-RU" b="1" dirty="0" err="1"/>
              <a:t>Хормусты</a:t>
            </a:r>
            <a:r>
              <a:rPr lang="ru-RU" b="1" dirty="0"/>
              <a:t> с демоном </a:t>
            </a:r>
            <a:r>
              <a:rPr lang="ru-RU" b="1" dirty="0" err="1"/>
              <a:t>Хумнусом</a:t>
            </a:r>
            <a:r>
              <a:rPr lang="ru-RU" dirty="0"/>
              <a:t>: в первой части юноша с рогами и хвостом встречается и сближается с тремя необычными персонажами, но они предают его, забрав сокровища, добытые </a:t>
            </a:r>
            <a:r>
              <a:rPr lang="ru-RU" dirty="0" err="1"/>
              <a:t>Массангом</a:t>
            </a:r>
            <a:r>
              <a:rPr lang="ru-RU" dirty="0"/>
              <a:t> после победы над демоном-старухой из нижнего мира, во второй части </a:t>
            </a:r>
            <a:r>
              <a:rPr lang="ru-RU" dirty="0" err="1"/>
              <a:t>Массанг</a:t>
            </a:r>
            <a:r>
              <a:rPr lang="ru-RU" dirty="0"/>
              <a:t> ранит в схватке </a:t>
            </a:r>
            <a:r>
              <a:rPr lang="ru-RU" dirty="0" err="1"/>
              <a:t>Хумнуса</a:t>
            </a:r>
            <a:r>
              <a:rPr lang="ru-RU" dirty="0"/>
              <a:t>, затем следует к его пещере и под видом лекаря добивает его, старуха </a:t>
            </a:r>
            <a:r>
              <a:rPr lang="ru-RU" dirty="0" err="1"/>
              <a:t>Хусона</a:t>
            </a:r>
            <a:r>
              <a:rPr lang="ru-RU" dirty="0"/>
              <a:t> </a:t>
            </a:r>
            <a:r>
              <a:rPr lang="ru-RU" b="1" dirty="0"/>
              <a:t>бьет </a:t>
            </a:r>
            <a:r>
              <a:rPr lang="ru-RU" b="1" dirty="0" err="1"/>
              <a:t>Массанга</a:t>
            </a:r>
            <a:r>
              <a:rPr lang="ru-RU" b="1" dirty="0"/>
              <a:t> железным молотком в грудь, от удара появляются на небе семь звезд</a:t>
            </a:r>
            <a:r>
              <a:rPr lang="ru-RU" dirty="0"/>
              <a:t>, </a:t>
            </a:r>
            <a:r>
              <a:rPr lang="ru-RU" b="1" dirty="0"/>
              <a:t>но сам </a:t>
            </a:r>
            <a:r>
              <a:rPr lang="ru-RU" b="1" dirty="0" err="1"/>
              <a:t>Массанг</a:t>
            </a:r>
            <a:r>
              <a:rPr lang="ru-RU" b="1" dirty="0"/>
              <a:t> не только остается целым, но и благодаря </a:t>
            </a:r>
            <a:r>
              <a:rPr lang="ru-RU" b="1" dirty="0" err="1"/>
              <a:t>Хормусте</a:t>
            </a:r>
            <a:r>
              <a:rPr lang="ru-RU" b="1" dirty="0"/>
              <a:t> женится </a:t>
            </a:r>
            <a:r>
              <a:rPr lang="ru-RU" dirty="0"/>
              <a:t>на девушке, обретает совершенный человеческий вид и живет в благоденствии [Калмыцкие сказки 1962: 273–278]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 книге Л. </a:t>
            </a:r>
            <a:r>
              <a:rPr lang="ru-RU" sz="2000" dirty="0" err="1" smtClean="0"/>
              <a:t>Эрдэнэболда</a:t>
            </a:r>
            <a:r>
              <a:rPr lang="ru-RU" sz="2000" dirty="0" smtClean="0"/>
              <a:t>, посвященной добуддийским верованиям ойратов,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приводятся </a:t>
            </a:r>
            <a:r>
              <a:rPr lang="ru-RU" b="1" dirty="0"/>
              <a:t>со ссылкой на Г. Н. Потанина </a:t>
            </a:r>
            <a:r>
              <a:rPr lang="ru-RU" dirty="0"/>
              <a:t>[Потанин 1883: 194] данные </a:t>
            </a:r>
            <a:r>
              <a:rPr lang="ru-RU" b="1" dirty="0"/>
              <a:t>об ойратской легенде о Большой Медведице</a:t>
            </a:r>
            <a:r>
              <a:rPr lang="ru-RU" dirty="0"/>
              <a:t>, согласно которой </a:t>
            </a:r>
            <a:r>
              <a:rPr lang="ru-RU" b="1" dirty="0"/>
              <a:t>созвездие образовалось из семи частей тела богатыря </a:t>
            </a:r>
            <a:r>
              <a:rPr lang="ru-RU" b="1" i="1" dirty="0"/>
              <a:t>Аман </a:t>
            </a:r>
            <a:r>
              <a:rPr lang="ru-RU" b="1" i="1" dirty="0" err="1"/>
              <a:t>цагаан</a:t>
            </a:r>
            <a:r>
              <a:rPr lang="ru-RU" b="1" i="1" dirty="0"/>
              <a:t> </a:t>
            </a:r>
            <a:r>
              <a:rPr lang="ru-RU" b="1" i="1" dirty="0" err="1"/>
              <a:t>баатар</a:t>
            </a:r>
            <a:r>
              <a:rPr lang="ru-RU" dirty="0"/>
              <a:t>, имя которого на русском языке передано переводчиками ‘богатырь с белыми устами’ [</a:t>
            </a:r>
            <a:r>
              <a:rPr lang="ru-RU" dirty="0" err="1"/>
              <a:t>Эрдэнэболд</a:t>
            </a:r>
            <a:r>
              <a:rPr lang="ru-RU" dirty="0"/>
              <a:t> 2012: 27]. Однако имя персонажа на монгольском языке и в русском переводе передано неточно. В этом месте Г. Н. Потанин приводит записанную со слов </a:t>
            </a:r>
            <a:r>
              <a:rPr lang="ru-RU" dirty="0" err="1"/>
              <a:t>дербетского</a:t>
            </a:r>
            <a:r>
              <a:rPr lang="ru-RU" dirty="0"/>
              <a:t> монаха ойратскую легенду, героем которой является </a:t>
            </a:r>
            <a:r>
              <a:rPr lang="ru-RU" b="1" dirty="0"/>
              <a:t>«</a:t>
            </a:r>
            <a:r>
              <a:rPr lang="ru-RU" b="1" dirty="0" err="1"/>
              <a:t>Амын-Цаган-Бурекей</a:t>
            </a:r>
            <a:r>
              <a:rPr lang="ru-RU" dirty="0"/>
              <a:t>» (последняя часть имени явно восходит к монгольскому </a:t>
            </a:r>
            <a:r>
              <a:rPr lang="en-US" i="1" dirty="0" err="1"/>
              <a:t>bira</a:t>
            </a:r>
            <a:r>
              <a:rPr lang="ru-RU" i="1" dirty="0" err="1"/>
              <a:t>γu</a:t>
            </a:r>
            <a:r>
              <a:rPr lang="ru-RU" i="1" dirty="0"/>
              <a:t>(</a:t>
            </a:r>
            <a:r>
              <a:rPr lang="en-US" i="1" dirty="0"/>
              <a:t>n</a:t>
            </a:r>
            <a:r>
              <a:rPr lang="ru-RU" i="1" dirty="0"/>
              <a:t>)/</a:t>
            </a:r>
            <a:r>
              <a:rPr lang="ru-RU" i="1" dirty="0" err="1"/>
              <a:t>бяруу</a:t>
            </a:r>
            <a:r>
              <a:rPr lang="ru-RU" i="1" dirty="0"/>
              <a:t>, </a:t>
            </a:r>
            <a:r>
              <a:rPr lang="ru-RU" dirty="0"/>
              <a:t>ойратскому</a:t>
            </a:r>
            <a:r>
              <a:rPr lang="ru-RU" i="1" dirty="0"/>
              <a:t> </a:t>
            </a:r>
            <a:r>
              <a:rPr lang="ru-RU" i="1" dirty="0" err="1"/>
              <a:t>бүрүү </a:t>
            </a:r>
            <a:r>
              <a:rPr lang="ru-RU" dirty="0"/>
              <a:t>в значении ‘теленок на втором году жизни’, см. </a:t>
            </a:r>
            <a:r>
              <a:rPr lang="en-US" i="1" dirty="0" err="1"/>
              <a:t>bira</a:t>
            </a:r>
            <a:r>
              <a:rPr lang="ru-RU" i="1" dirty="0" err="1"/>
              <a:t>γu</a:t>
            </a:r>
            <a:r>
              <a:rPr lang="ru-RU" dirty="0" err="1"/>
              <a:t> </a:t>
            </a:r>
            <a:r>
              <a:rPr lang="ru-RU" dirty="0"/>
              <a:t>,</a:t>
            </a:r>
            <a:r>
              <a:rPr lang="ru-RU" i="1" dirty="0"/>
              <a:t> </a:t>
            </a:r>
            <a:r>
              <a:rPr lang="en-US" i="1" dirty="0" err="1"/>
              <a:t>birag</a:t>
            </a:r>
            <a:r>
              <a:rPr lang="ru-RU" i="1" dirty="0" err="1"/>
              <a:t>ū</a:t>
            </a:r>
            <a:r>
              <a:rPr lang="ru-RU" i="1" dirty="0"/>
              <a:t> </a:t>
            </a:r>
            <a:r>
              <a:rPr lang="ru-RU" dirty="0"/>
              <a:t>‘теленок между 1‒2 годами’, ср. также </a:t>
            </a:r>
            <a:r>
              <a:rPr lang="ru-RU" dirty="0" err="1"/>
              <a:t>ср.-монг</a:t>
            </a:r>
            <a:r>
              <a:rPr lang="ru-RU" dirty="0"/>
              <a:t>. </a:t>
            </a:r>
            <a:r>
              <a:rPr lang="en-US" dirty="0" err="1"/>
              <a:t>bura</a:t>
            </a:r>
            <a:r>
              <a:rPr lang="ru-RU" dirty="0"/>
              <a:t>’</a:t>
            </a:r>
            <a:r>
              <a:rPr lang="en-US" dirty="0"/>
              <a:t>u</a:t>
            </a:r>
            <a:r>
              <a:rPr lang="ru-RU" dirty="0"/>
              <a:t> ‘теленок двух лет’ [ЭСТЯ 1978: 242], </a:t>
            </a:r>
            <a:r>
              <a:rPr lang="ru-RU" dirty="0" err="1"/>
              <a:t>калм</a:t>
            </a:r>
            <a:r>
              <a:rPr lang="ru-RU" dirty="0"/>
              <a:t>. </a:t>
            </a:r>
            <a:r>
              <a:rPr lang="ru-RU" dirty="0" err="1"/>
              <a:t>бүрү </a:t>
            </a:r>
            <a:r>
              <a:rPr lang="ru-RU" dirty="0"/>
              <a:t>‘бычок (в возрасте от года до двух)’ [КРС 1977: 130])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Во втором зафиксированном </a:t>
            </a:r>
            <a:r>
              <a:rPr lang="ru-RU" dirty="0"/>
              <a:t>Г. Н. Потаниным </a:t>
            </a:r>
            <a:r>
              <a:rPr lang="ru-RU" dirty="0" smtClean="0"/>
              <a:t>тексте</a:t>
            </a:r>
            <a:r>
              <a:rPr lang="ru-RU" dirty="0"/>
              <a:t>, записанном от мирянина </a:t>
            </a:r>
            <a:r>
              <a:rPr lang="ru-RU" dirty="0" err="1"/>
              <a:t>Сарисына</a:t>
            </a:r>
            <a:r>
              <a:rPr lang="ru-RU" dirty="0"/>
              <a:t> из хошуна </a:t>
            </a:r>
            <a:r>
              <a:rPr lang="ru-RU" dirty="0" err="1"/>
              <a:t>дербетского</a:t>
            </a:r>
            <a:r>
              <a:rPr lang="ru-RU" dirty="0"/>
              <a:t> </a:t>
            </a:r>
            <a:r>
              <a:rPr lang="ru-RU" dirty="0" smtClean="0"/>
              <a:t>князя, </a:t>
            </a:r>
            <a:r>
              <a:rPr lang="ru-RU" dirty="0"/>
              <a:t>говорится </a:t>
            </a:r>
            <a:r>
              <a:rPr lang="ru-RU" b="1" dirty="0"/>
              <a:t>о </a:t>
            </a:r>
            <a:r>
              <a:rPr lang="ru-RU" b="1" dirty="0" err="1"/>
              <a:t>человеко-быке</a:t>
            </a:r>
            <a:r>
              <a:rPr lang="ru-RU" b="1" dirty="0"/>
              <a:t> по имени </a:t>
            </a:r>
            <a:r>
              <a:rPr lang="ru-RU" b="1" dirty="0" err="1"/>
              <a:t>Ам</a:t>
            </a:r>
            <a:r>
              <a:rPr lang="ru-RU" b="1" dirty="0"/>
              <a:t> </a:t>
            </a:r>
            <a:r>
              <a:rPr lang="ru-RU" b="1" dirty="0" err="1"/>
              <a:t>Цаган</a:t>
            </a:r>
            <a:r>
              <a:rPr lang="ru-RU" b="1" dirty="0"/>
              <a:t> </a:t>
            </a:r>
            <a:r>
              <a:rPr lang="ru-RU" b="1" dirty="0" err="1"/>
              <a:t>Бюрю</a:t>
            </a:r>
            <a:r>
              <a:rPr lang="ru-RU" b="1" dirty="0"/>
              <a:t>, присутствуют сюжеты о встрече с шестью будущими побратимам</a:t>
            </a:r>
            <a:r>
              <a:rPr lang="ru-RU" dirty="0"/>
              <a:t>и, о борьбе со </a:t>
            </a:r>
            <a:r>
              <a:rPr lang="ru-RU" dirty="0" err="1"/>
              <a:t>старухой-демоницей</a:t>
            </a:r>
            <a:r>
              <a:rPr lang="ru-RU" dirty="0"/>
              <a:t>, о предательстве братьев и возрождении героя, затем </a:t>
            </a:r>
            <a:r>
              <a:rPr lang="ru-RU" b="1" dirty="0"/>
              <a:t>о борьбе с черным быком по просьбе </a:t>
            </a:r>
            <a:r>
              <a:rPr lang="ru-RU" b="1" dirty="0" err="1"/>
              <a:t>Тенгрин</a:t>
            </a:r>
            <a:r>
              <a:rPr lang="ru-RU" b="1" dirty="0"/>
              <a:t> </a:t>
            </a:r>
            <a:r>
              <a:rPr lang="ru-RU" b="1" dirty="0" err="1"/>
              <a:t>Цаган</a:t>
            </a:r>
            <a:r>
              <a:rPr lang="ru-RU" b="1" dirty="0"/>
              <a:t> хана и о том, как из семи осколков тела </a:t>
            </a:r>
            <a:r>
              <a:rPr lang="ru-RU" b="1" dirty="0" err="1"/>
              <a:t>Ам</a:t>
            </a:r>
            <a:r>
              <a:rPr lang="ru-RU" b="1" dirty="0"/>
              <a:t> </a:t>
            </a:r>
            <a:r>
              <a:rPr lang="ru-RU" b="1" dirty="0" err="1"/>
              <a:t>Цаган</a:t>
            </a:r>
            <a:r>
              <a:rPr lang="ru-RU" b="1" dirty="0"/>
              <a:t> </a:t>
            </a:r>
            <a:r>
              <a:rPr lang="ru-RU" b="1" dirty="0" err="1"/>
              <a:t>Бюрю</a:t>
            </a:r>
            <a:r>
              <a:rPr lang="ru-RU" b="1" dirty="0"/>
              <a:t>, расколовшегося от удара старухи, возникло созвездие </a:t>
            </a:r>
            <a:r>
              <a:rPr lang="ru-RU" b="1" dirty="0" err="1"/>
              <a:t>Огторгуйн</a:t>
            </a:r>
            <a:r>
              <a:rPr lang="ru-RU" b="1" dirty="0"/>
              <a:t> </a:t>
            </a:r>
            <a:r>
              <a:rPr lang="ru-RU" b="1" dirty="0" err="1"/>
              <a:t>Долоон</a:t>
            </a:r>
            <a:r>
              <a:rPr lang="ru-RU" b="1" dirty="0"/>
              <a:t> бурхан </a:t>
            </a:r>
            <a:r>
              <a:rPr lang="ru-RU" dirty="0"/>
              <a:t>[Потанин 1883: 194–199]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Таким образом, в обоих текстах, записанных Г. Н. Потаниным,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имена </a:t>
            </a:r>
            <a:r>
              <a:rPr lang="ru-RU" dirty="0"/>
              <a:t>персонажей «</a:t>
            </a:r>
            <a:r>
              <a:rPr lang="ru-RU" dirty="0" err="1"/>
              <a:t>Амын-Цаган-Бурекей</a:t>
            </a:r>
            <a:r>
              <a:rPr lang="ru-RU" dirty="0"/>
              <a:t>» и «</a:t>
            </a:r>
            <a:r>
              <a:rPr lang="ru-RU" dirty="0" err="1"/>
              <a:t>Ам</a:t>
            </a:r>
            <a:r>
              <a:rPr lang="ru-RU" dirty="0"/>
              <a:t> </a:t>
            </a:r>
            <a:r>
              <a:rPr lang="ru-RU" dirty="0" err="1"/>
              <a:t>Цаган</a:t>
            </a:r>
            <a:r>
              <a:rPr lang="ru-RU" dirty="0"/>
              <a:t> </a:t>
            </a:r>
            <a:r>
              <a:rPr lang="ru-RU" dirty="0" err="1"/>
              <a:t>Бюрю</a:t>
            </a:r>
            <a:r>
              <a:rPr lang="ru-RU" dirty="0"/>
              <a:t>» свидетельствуют о том, что они относятся к варианту мифа о </a:t>
            </a:r>
            <a:r>
              <a:rPr lang="ru-RU" dirty="0" err="1"/>
              <a:t>человеко-быке</a:t>
            </a:r>
            <a:r>
              <a:rPr lang="ru-RU" dirty="0"/>
              <a:t> с белой мордой </a:t>
            </a:r>
            <a:r>
              <a:rPr lang="ru-RU" i="1" dirty="0" err="1"/>
              <a:t>Ам</a:t>
            </a:r>
            <a:r>
              <a:rPr lang="ru-RU" i="1" dirty="0"/>
              <a:t> </a:t>
            </a:r>
            <a:r>
              <a:rPr lang="ru-RU" i="1" dirty="0" err="1"/>
              <a:t>Цаһан Бүрү</a:t>
            </a:r>
            <a:r>
              <a:rPr lang="ru-RU" dirty="0" err="1"/>
              <a:t> </a:t>
            </a:r>
            <a:r>
              <a:rPr lang="ru-RU" dirty="0"/>
              <a:t>‘Беломордый бычок’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Подобный сюжет о </a:t>
            </a:r>
            <a:r>
              <a:rPr lang="ru-RU" dirty="0" err="1"/>
              <a:t>человеко-быке</a:t>
            </a:r>
            <a:r>
              <a:rPr lang="ru-RU" dirty="0"/>
              <a:t> и семи звездах упоминает С. Ю. Неклюдов, приводя </a:t>
            </a:r>
            <a:r>
              <a:rPr lang="ru-RU" b="1" dirty="0"/>
              <a:t>аналогичные сюжеты «в тибето-монгольских редакциях сборника „Волшебный мертвец“ </a:t>
            </a:r>
            <a:r>
              <a:rPr lang="ru-RU" dirty="0"/>
              <a:t>и в восходящих к ним устных рассказах», в которых происхождение Большой Медведицы связано с «мифом о человеке с коровьей головой, именуемом </a:t>
            </a:r>
            <a:r>
              <a:rPr lang="ru-RU" b="1" dirty="0"/>
              <a:t>„Беломордый бычок“ или „Белый бычок“, а также </a:t>
            </a:r>
            <a:r>
              <a:rPr lang="ru-RU" b="1" dirty="0" err="1"/>
              <a:t>Басанг</a:t>
            </a:r>
            <a:r>
              <a:rPr lang="ru-RU" b="1" dirty="0"/>
              <a:t> (в тибетской мифологии — </a:t>
            </a:r>
            <a:r>
              <a:rPr lang="ru-RU" b="1" dirty="0" err="1"/>
              <a:t>Масанг</a:t>
            </a:r>
            <a:r>
              <a:rPr lang="ru-RU" b="1" dirty="0"/>
              <a:t>, </a:t>
            </a:r>
            <a:r>
              <a:rPr lang="ru-RU" b="1" dirty="0" err="1"/>
              <a:t>быкоголовый</a:t>
            </a:r>
            <a:r>
              <a:rPr lang="ru-RU" b="1" dirty="0"/>
              <a:t> персонаж)</a:t>
            </a:r>
            <a:r>
              <a:rPr lang="ru-RU" dirty="0"/>
              <a:t>», которого раздробила на семь частей </a:t>
            </a:r>
            <a:r>
              <a:rPr lang="ru-RU" dirty="0" err="1"/>
              <a:t>шулмуска</a:t>
            </a:r>
            <a:r>
              <a:rPr lang="ru-RU" dirty="0"/>
              <a:t> железной колотушкой и который был взят на небо за то, что победил черного быка [Неклюдов 1994а: 391].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Большая Медведица ― одно из самых почитаемых созвездий у народов Евразии, в том числе среди монгольских народов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Уникальным является мотив происхождения в калмыцком мифологическом сюжете рогатого и хвостатого персонажа </a:t>
            </a:r>
            <a:r>
              <a:rPr lang="ru-RU" b="1" dirty="0" err="1"/>
              <a:t>Масан-Мирю</a:t>
            </a:r>
            <a:r>
              <a:rPr lang="ru-RU" b="1" dirty="0"/>
              <a:t> от коровы и человека, что свидетельствует об архаичности сюжета. Однако сам сюжет, вероятно, является заимствованным. </a:t>
            </a:r>
            <a:r>
              <a:rPr lang="ru-RU" dirty="0"/>
              <a:t>Об этом свидетельствует отмеченное С. Ю. Неклюдовым сходство с сюжетами из сборника «Волшебный мертвец» [Неклюдов 1994а: 391], который восходит к индийской литературе, и даже прямое указание на этот сборник («</a:t>
            </a:r>
            <a:r>
              <a:rPr lang="ru-RU" i="1" dirty="0" err="1"/>
              <a:t>Шидэт</a:t>
            </a:r>
            <a:r>
              <a:rPr lang="ru-RU" i="1" dirty="0"/>
              <a:t> </a:t>
            </a:r>
            <a:r>
              <a:rPr lang="ru-RU" i="1" dirty="0" err="1"/>
              <a:t>хүүрийн хулиас</a:t>
            </a:r>
            <a:r>
              <a:rPr lang="ru-RU" dirty="0"/>
              <a:t>» [</a:t>
            </a:r>
            <a:r>
              <a:rPr lang="ru-RU" dirty="0" err="1"/>
              <a:t>Цэрэнсодном</a:t>
            </a:r>
            <a:r>
              <a:rPr lang="ru-RU" dirty="0"/>
              <a:t> 1989: 79]) в публикации текста о сыне человека и коровы, названном </a:t>
            </a:r>
            <a:r>
              <a:rPr lang="ru-RU" dirty="0" err="1"/>
              <a:t>Яруба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Е. Д. Огнева приводит тибетский сюжет о превращении в семь звезд Большой Медведицы частей тела </a:t>
            </a:r>
            <a:r>
              <a:rPr lang="ru-RU" dirty="0" err="1"/>
              <a:t>Масанга</a:t>
            </a:r>
            <a:r>
              <a:rPr lang="ru-RU" dirty="0"/>
              <a:t> после того, как в него бросила ядро </a:t>
            </a:r>
            <a:r>
              <a:rPr lang="ru-RU" dirty="0" err="1"/>
              <a:t>демоница</a:t>
            </a:r>
            <a:r>
              <a:rPr lang="ru-RU" dirty="0"/>
              <a:t>, и пишет, что тибетский персонаж был включен в мифологию монгольских народов [Огнева 1994: 122</a:t>
            </a:r>
            <a:r>
              <a:rPr lang="ru-RU" b="1" dirty="0"/>
              <a:t>]. Имя персонажа в рассматриваемом варианте калмыцкого мифа восходит к тибетскому и подтверждает это положение. Кроме того, в другом тексте, опубликованном в сборнике калмыцких сказок, рождение персонажа с бычьими рогами и длинным коровьим хвостом по имени </a:t>
            </a:r>
            <a:r>
              <a:rPr lang="ru-RU" b="1" dirty="0" err="1"/>
              <a:t>Массанг</a:t>
            </a:r>
            <a:r>
              <a:rPr lang="ru-RU" b="1" dirty="0"/>
              <a:t> происходит в Индии</a:t>
            </a:r>
            <a:r>
              <a:rPr lang="ru-RU" dirty="0"/>
              <a:t> [Калмыцкие сказки 1962: 273–278].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Д. </a:t>
            </a:r>
            <a:r>
              <a:rPr lang="ru-RU" dirty="0" err="1"/>
              <a:t>Цэрэнсодном</a:t>
            </a:r>
            <a:r>
              <a:rPr lang="ru-RU" dirty="0"/>
              <a:t> считает, что, возможно, монгольское название </a:t>
            </a:r>
            <a:r>
              <a:rPr lang="ru-RU" i="1" dirty="0" err="1"/>
              <a:t>Долоон</a:t>
            </a:r>
            <a:r>
              <a:rPr lang="ru-RU" i="1" dirty="0"/>
              <a:t> бурхан </a:t>
            </a:r>
            <a:r>
              <a:rPr lang="ru-RU" dirty="0"/>
              <a:t>произошло от древнего названия </a:t>
            </a:r>
            <a:r>
              <a:rPr lang="ru-RU" i="1" dirty="0" err="1"/>
              <a:t>Долоон</a:t>
            </a:r>
            <a:r>
              <a:rPr lang="ru-RU" i="1" dirty="0"/>
              <a:t> </a:t>
            </a:r>
            <a:r>
              <a:rPr lang="ru-RU" i="1" dirty="0" err="1"/>
              <a:t>бяруу</a:t>
            </a:r>
            <a:r>
              <a:rPr lang="ru-RU" dirty="0"/>
              <a:t> [</a:t>
            </a:r>
            <a:r>
              <a:rPr lang="ru-RU" dirty="0" err="1"/>
              <a:t>Цэрэнсодном</a:t>
            </a:r>
            <a:r>
              <a:rPr lang="ru-RU" dirty="0"/>
              <a:t> 1989: 203]. Но здесь необходимо развести вопросы о происхождении названия и происхождении самого сюжета мифа.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Таким образом, записанные среди калмыков два типологических сюжета о происхождении Большой Медведицы фиксируют мифы, в которых действующими персонажами являются либо семеро воров, либо </a:t>
            </a:r>
            <a:r>
              <a:rPr lang="ru-RU" dirty="0" err="1"/>
              <a:t>человеко-бык</a:t>
            </a:r>
            <a:r>
              <a:rPr lang="ru-RU" dirty="0"/>
              <a:t>. У других монгольских народов также зафиксированы варианты мифов о происхождении Большой Медведицы, в основе которых — сюжеты о семи мужских персонажах, наделенных сверхъестественными способностями, которые возносятся на небо, или сюжет о превращении в созвездие семи частей тела </a:t>
            </a:r>
            <a:r>
              <a:rPr lang="ru-RU" dirty="0" err="1"/>
              <a:t>человеко-быка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Вместе с тем необходимо отметить, что </a:t>
            </a:r>
            <a:r>
              <a:rPr lang="ru-RU" dirty="0" smtClean="0"/>
              <a:t>материалы </a:t>
            </a:r>
            <a:r>
              <a:rPr lang="ru-RU" dirty="0"/>
              <a:t>позволяют предполагать возможность реконструкции представлений, соответствующих сюжету о смене дня и ночи и погоне за </a:t>
            </a:r>
            <a:r>
              <a:rPr lang="ru-RU" dirty="0" err="1"/>
              <a:t>оленихой</a:t>
            </a:r>
            <a:r>
              <a:rPr lang="ru-RU" dirty="0"/>
              <a:t>, укрывавшей солнце. «Солярной теме смены дня и ночи» соответствует и мотив из второго типа сюжета о происхождении Большой Медведицы — мотив борьбы белого и черного быков, в которых воплощаются </a:t>
            </a:r>
            <a:r>
              <a:rPr lang="ru-RU" dirty="0" err="1"/>
              <a:t>Хормуста</a:t>
            </a:r>
            <a:r>
              <a:rPr lang="ru-RU" dirty="0"/>
              <a:t> и </a:t>
            </a:r>
            <a:r>
              <a:rPr lang="ru-RU" dirty="0" err="1"/>
              <a:t>Араха</a:t>
            </a:r>
            <a:r>
              <a:rPr lang="ru-RU" dirty="0"/>
              <a:t> [Неклюдов 1994а: 391].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названий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Название Большой Медведицы в языках монгольских народов связано с образами семи божеств либо семи старцев (</a:t>
            </a:r>
            <a:r>
              <a:rPr lang="ru-RU" dirty="0" err="1"/>
              <a:t>монг</a:t>
            </a:r>
            <a:r>
              <a:rPr lang="ru-RU" dirty="0"/>
              <a:t>. </a:t>
            </a:r>
            <a:r>
              <a:rPr lang="ru-RU" i="1" dirty="0" err="1"/>
              <a:t>Долоон</a:t>
            </a:r>
            <a:r>
              <a:rPr lang="ru-RU" i="1" dirty="0"/>
              <a:t> бурхан од</a:t>
            </a:r>
            <a:r>
              <a:rPr lang="ru-RU" dirty="0"/>
              <a:t> [БАМРС 2001, </a:t>
            </a:r>
            <a:r>
              <a:rPr lang="en-US" dirty="0"/>
              <a:t>I</a:t>
            </a:r>
            <a:r>
              <a:rPr lang="ru-RU" dirty="0"/>
              <a:t>: 289], </a:t>
            </a:r>
            <a:r>
              <a:rPr lang="ru-RU" i="1" dirty="0" err="1"/>
              <a:t>Долоон</a:t>
            </a:r>
            <a:r>
              <a:rPr lang="ru-RU" i="1" dirty="0"/>
              <a:t> </a:t>
            </a:r>
            <a:r>
              <a:rPr lang="ru-RU" i="1" dirty="0" err="1"/>
              <a:t>өвгөн</a:t>
            </a:r>
            <a:r>
              <a:rPr lang="ru-RU" dirty="0" err="1"/>
              <a:t> </a:t>
            </a:r>
            <a:r>
              <a:rPr lang="ru-RU" dirty="0"/>
              <a:t>[БАМРС 2001, </a:t>
            </a:r>
            <a:r>
              <a:rPr lang="en-US" dirty="0"/>
              <a:t>II</a:t>
            </a:r>
            <a:r>
              <a:rPr lang="ru-RU" dirty="0"/>
              <a:t>: 50]; бур. </a:t>
            </a:r>
            <a:r>
              <a:rPr lang="ru-RU" i="1" dirty="0" err="1"/>
              <a:t>Долон</a:t>
            </a:r>
            <a:r>
              <a:rPr lang="ru-RU" i="1" dirty="0"/>
              <a:t> </a:t>
            </a:r>
            <a:r>
              <a:rPr lang="ru-RU" i="1" dirty="0" err="1"/>
              <a:t>эбуген</a:t>
            </a:r>
            <a:r>
              <a:rPr lang="ru-RU" i="1" dirty="0"/>
              <a:t>, </a:t>
            </a:r>
            <a:r>
              <a:rPr lang="ru-RU" i="1" dirty="0" err="1"/>
              <a:t>Долон</a:t>
            </a:r>
            <a:r>
              <a:rPr lang="ru-RU" i="1" dirty="0"/>
              <a:t> бурхан</a:t>
            </a:r>
            <a:r>
              <a:rPr lang="ru-RU" dirty="0"/>
              <a:t> [Неклюдов 1994а: 391; Неклюдов 1994б: 173; Неклюдов 1994в: 247]; </a:t>
            </a:r>
            <a:r>
              <a:rPr lang="ru-RU" dirty="0" err="1"/>
              <a:t>калм</a:t>
            </a:r>
            <a:r>
              <a:rPr lang="ru-RU" dirty="0"/>
              <a:t>. </a:t>
            </a:r>
            <a:r>
              <a:rPr lang="ru-RU" i="1" dirty="0" err="1"/>
              <a:t>Долан</a:t>
            </a:r>
            <a:r>
              <a:rPr lang="ru-RU" i="1" dirty="0"/>
              <a:t> </a:t>
            </a:r>
            <a:r>
              <a:rPr lang="ru-RU" i="1" dirty="0" err="1"/>
              <a:t>бурхн</a:t>
            </a:r>
            <a:r>
              <a:rPr lang="ru-RU" dirty="0"/>
              <a:t> [КРС 1977: 204], </a:t>
            </a:r>
            <a:r>
              <a:rPr lang="ru-RU" i="1" dirty="0" err="1"/>
              <a:t>Долан</a:t>
            </a:r>
            <a:r>
              <a:rPr lang="ru-RU" i="1" dirty="0"/>
              <a:t> </a:t>
            </a:r>
            <a:r>
              <a:rPr lang="ru-RU" i="1" dirty="0" err="1" smtClean="0"/>
              <a:t>одн</a:t>
            </a:r>
            <a:r>
              <a:rPr lang="ru-RU" dirty="0" smtClean="0"/>
              <a:t>).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С. Ю. Неклюдов также приводит название</a:t>
            </a:r>
            <a:r>
              <a:rPr lang="ru-RU" i="1" dirty="0"/>
              <a:t> </a:t>
            </a:r>
            <a:r>
              <a:rPr lang="ru-RU" i="1" dirty="0" err="1"/>
              <a:t>Долон</a:t>
            </a:r>
            <a:r>
              <a:rPr lang="ru-RU" i="1" dirty="0"/>
              <a:t> </a:t>
            </a:r>
            <a:r>
              <a:rPr lang="ru-RU" i="1" dirty="0" err="1"/>
              <a:t>дархан</a:t>
            </a:r>
            <a:r>
              <a:rPr lang="ru-RU" dirty="0"/>
              <a:t> ‘Семь кузнецов’ [Неклюдов 1994а: 391]. Д. </a:t>
            </a:r>
            <a:r>
              <a:rPr lang="ru-RU" dirty="0" err="1"/>
              <a:t>Цэрэнсодном</a:t>
            </a:r>
            <a:r>
              <a:rPr lang="ru-RU" dirty="0"/>
              <a:t> упоминает сведения о вариантах названия созвездия у бурят — «</a:t>
            </a:r>
            <a:r>
              <a:rPr lang="ru-RU" i="1" dirty="0" err="1"/>
              <a:t>Долоон</a:t>
            </a:r>
            <a:r>
              <a:rPr lang="ru-RU" i="1" dirty="0"/>
              <a:t> </a:t>
            </a:r>
            <a:r>
              <a:rPr lang="ru-RU" i="1" dirty="0" err="1"/>
              <a:t>өвгөд</a:t>
            </a:r>
            <a:r>
              <a:rPr lang="ru-RU" dirty="0"/>
              <a:t>», «</a:t>
            </a:r>
            <a:r>
              <a:rPr lang="ru-RU" i="1" dirty="0" err="1"/>
              <a:t>Доолон</a:t>
            </a:r>
            <a:r>
              <a:rPr lang="ru-RU" i="1" dirty="0"/>
              <a:t> </a:t>
            </a:r>
            <a:r>
              <a:rPr lang="ru-RU" i="1" dirty="0" err="1" smtClean="0"/>
              <a:t>кебун</a:t>
            </a:r>
            <a:r>
              <a:rPr lang="ru-RU" i="1" dirty="0" smtClean="0"/>
              <a:t>»,</a:t>
            </a:r>
            <a:r>
              <a:rPr lang="ru-RU" i="1" dirty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Долоон</a:t>
            </a:r>
            <a:r>
              <a:rPr lang="ru-RU" i="1" dirty="0" smtClean="0"/>
              <a:t> </a:t>
            </a:r>
            <a:r>
              <a:rPr lang="ru-RU" i="1" dirty="0" err="1"/>
              <a:t>хого</a:t>
            </a:r>
            <a:r>
              <a:rPr lang="ru-RU" dirty="0"/>
              <a:t> (</a:t>
            </a:r>
            <a:r>
              <a:rPr lang="ru-RU" i="1" dirty="0" err="1" smtClean="0"/>
              <a:t>согоо</a:t>
            </a:r>
            <a:r>
              <a:rPr lang="ru-RU" i="1" dirty="0" smtClean="0"/>
              <a:t>)», </a:t>
            </a:r>
            <a:r>
              <a:rPr lang="ru-RU" dirty="0"/>
              <a:t>у </a:t>
            </a:r>
            <a:r>
              <a:rPr lang="ru-RU" dirty="0" err="1"/>
              <a:t>захчинов</a:t>
            </a:r>
            <a:r>
              <a:rPr lang="ru-RU" dirty="0"/>
              <a:t> — «</a:t>
            </a:r>
            <a:r>
              <a:rPr lang="ru-RU" i="1" dirty="0" err="1"/>
              <a:t>Долоон</a:t>
            </a:r>
            <a:r>
              <a:rPr lang="ru-RU" i="1" dirty="0"/>
              <a:t> </a:t>
            </a:r>
            <a:r>
              <a:rPr lang="ru-RU" i="1" dirty="0" err="1" smtClean="0"/>
              <a:t>мич</a:t>
            </a:r>
            <a:r>
              <a:rPr lang="ru-RU" i="1" dirty="0" smtClean="0"/>
              <a:t>» </a:t>
            </a:r>
            <a:r>
              <a:rPr lang="ru-RU" dirty="0"/>
              <a:t>[</a:t>
            </a:r>
            <a:r>
              <a:rPr lang="ru-RU" dirty="0" err="1"/>
              <a:t>Цэрэнсодном</a:t>
            </a:r>
            <a:r>
              <a:rPr lang="ru-RU" dirty="0"/>
              <a:t> 1989: 202]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Древнейшее название – 7 мужских </a:t>
            </a:r>
            <a:r>
              <a:rPr lang="ru-RU" dirty="0" err="1" smtClean="0"/>
              <a:t>пресонажей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Ученые считают, что названия, связанные с семью мужскими персонажами, относятся к древнейшим из наименований Большой Медведицы, которую разные народы представляли в виде семи персонажей либо лося или медведицы, а также коромысла, плуга, повозки.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Ю. Е. Березкин пишет: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Древнейшим названием Большой Медведицы, скорее всего, являлось „Семеро братьев“ и его варианты, предполагающие идентификацию каждой из главных звезд с единственным предметом или объектом, чаще всего с одним мужским персонажем», при этом «истолкование астральных объектов по типу „звезда — один </a:t>
            </a:r>
            <a:r>
              <a:rPr lang="ru-RU" dirty="0" smtClean="0"/>
              <a:t>персонаж“</a:t>
            </a:r>
            <a:r>
              <a:rPr lang="ru-RU" dirty="0"/>
              <a:t>отражает более раннее состояние </a:t>
            </a:r>
            <a:r>
              <a:rPr lang="ru-RU" dirty="0" err="1"/>
              <a:t>космонимии</a:t>
            </a:r>
            <a:r>
              <a:rPr lang="ru-RU" dirty="0"/>
              <a:t>, а отождествление персонажей и объектов с группами звезд — более позднее» [Березкин 2015а: 4]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Мифологические представления о Большой Медведице как семи мужчинах зафиксированы у целого ряда народов, в том числе калмыков, монголов, бурят, ойратов: у тюркских и монгольских народов «главные звезды Большой Медведицы обычно считаются семью мужчинами» [Березкин 2017: 139]. Распространенным в мифах о Большой Медведице является зафиксированный и у монгольских народов мотив группы мужчин, каждый из которых обладает какой-либо необычной </a:t>
            </a:r>
            <a:r>
              <a:rPr lang="ru-RU" dirty="0" smtClean="0"/>
              <a:t>способностью.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монгольской традиции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известны </a:t>
            </a:r>
            <a:r>
              <a:rPr lang="ru-RU" dirty="0"/>
              <a:t>типологические сюжеты о семи братьях — названных или единокровных — обладавших сверхъестественными способностями (обычно речь идет о способностях стремительно бегать, быть ловким и быстрым настолько, чтобы незаметно выдернуть перо у птицы или совершить другую «кражу», слышать все, что происходит в трех мирах, выпивать воду целого океана, поднимать горы, а также изрыгать огонь). К примеру, Л. </a:t>
            </a:r>
            <a:r>
              <a:rPr lang="ru-RU" dirty="0" err="1"/>
              <a:t>Эрдэнэболд</a:t>
            </a:r>
            <a:r>
              <a:rPr lang="ru-RU" dirty="0"/>
              <a:t> приводит как распространенную среди халха-монголов, ойратов, бурят, </a:t>
            </a:r>
            <a:r>
              <a:rPr lang="ru-RU" dirty="0" err="1"/>
              <a:t>дархатов</a:t>
            </a:r>
            <a:r>
              <a:rPr lang="ru-RU" dirty="0"/>
              <a:t> и </a:t>
            </a:r>
            <a:r>
              <a:rPr lang="ru-RU" dirty="0" err="1"/>
              <a:t>ордосцев</a:t>
            </a:r>
            <a:r>
              <a:rPr lang="ru-RU" dirty="0"/>
              <a:t> легенду о семи удачливых и отважных братьях, которые одержали победу над своими врагами, прославились и за заслуги вознеслись на небо и стали называться Семью старцами [</a:t>
            </a:r>
            <a:r>
              <a:rPr lang="ru-RU" dirty="0" err="1"/>
              <a:t>Эрдэнэболд</a:t>
            </a:r>
            <a:r>
              <a:rPr lang="ru-RU" dirty="0"/>
              <a:t> 2012: 27]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семи вариантов мифов монгольских народов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ru-RU" sz="4200" dirty="0" smtClean="0"/>
              <a:t>о </a:t>
            </a:r>
            <a:r>
              <a:rPr lang="ru-RU" sz="4200" dirty="0"/>
              <a:t>происхождении Большой Медведицы, приводимых Д. </a:t>
            </a:r>
            <a:r>
              <a:rPr lang="ru-RU" sz="4200" dirty="0" err="1"/>
              <a:t>Цэрэнсодномом</a:t>
            </a:r>
            <a:r>
              <a:rPr lang="ru-RU" sz="4200" dirty="0"/>
              <a:t> [</a:t>
            </a:r>
            <a:r>
              <a:rPr lang="ru-RU" sz="4200" dirty="0" err="1"/>
              <a:t>Цэрэнсодном</a:t>
            </a:r>
            <a:r>
              <a:rPr lang="ru-RU" sz="4200" dirty="0"/>
              <a:t> 1989: </a:t>
            </a:r>
            <a:r>
              <a:rPr lang="ru-RU" sz="4200" dirty="0" smtClean="0"/>
              <a:t>№</a:t>
            </a:r>
            <a:r>
              <a:rPr lang="ru-RU" sz="4200" dirty="0"/>
              <a:t> 20. </a:t>
            </a:r>
            <a:r>
              <a:rPr lang="ru-RU" sz="4200" i="1" dirty="0" err="1"/>
              <a:t>Долоон</a:t>
            </a:r>
            <a:r>
              <a:rPr lang="ru-RU" sz="4200" i="1" dirty="0"/>
              <a:t> </a:t>
            </a:r>
            <a:r>
              <a:rPr lang="ru-RU" sz="4200" i="1" dirty="0" smtClean="0"/>
              <a:t>бурхан,</a:t>
            </a:r>
            <a:r>
              <a:rPr lang="ru-RU" sz="4200" dirty="0" smtClean="0"/>
              <a:t> №</a:t>
            </a:r>
            <a:r>
              <a:rPr lang="ru-RU" sz="4200" dirty="0"/>
              <a:t> 21 </a:t>
            </a:r>
            <a:r>
              <a:rPr lang="ru-RU" sz="4200" i="1" dirty="0" err="1"/>
              <a:t>Алхай</a:t>
            </a:r>
            <a:r>
              <a:rPr lang="ru-RU" sz="4200" i="1" dirty="0"/>
              <a:t> </a:t>
            </a:r>
            <a:r>
              <a:rPr lang="ru-RU" sz="4200" i="1" dirty="0" err="1" smtClean="0"/>
              <a:t>мэргэн</a:t>
            </a:r>
            <a:r>
              <a:rPr lang="ru-RU" sz="4200" i="1" dirty="0" smtClean="0"/>
              <a:t>, </a:t>
            </a:r>
            <a:r>
              <a:rPr lang="ru-RU" sz="4200" dirty="0" err="1" smtClean="0"/>
              <a:t>Цэрэнсодном</a:t>
            </a:r>
            <a:r>
              <a:rPr lang="ru-RU" sz="4200" dirty="0" smtClean="0"/>
              <a:t> </a:t>
            </a:r>
            <a:r>
              <a:rPr lang="ru-RU" sz="4200" dirty="0"/>
              <a:t>1989: </a:t>
            </a:r>
            <a:r>
              <a:rPr lang="ru-RU" sz="4200" dirty="0" smtClean="0"/>
              <a:t>№</a:t>
            </a:r>
            <a:r>
              <a:rPr lang="ru-RU" sz="4200" dirty="0"/>
              <a:t> </a:t>
            </a:r>
            <a:r>
              <a:rPr lang="ru-RU" sz="4200" dirty="0" smtClean="0"/>
              <a:t>22</a:t>
            </a:r>
            <a:r>
              <a:rPr lang="ru-RU" sz="4200" i="1" dirty="0" smtClean="0"/>
              <a:t> </a:t>
            </a:r>
            <a:r>
              <a:rPr lang="ru-RU" sz="4200" i="1" dirty="0" err="1"/>
              <a:t>Долоон</a:t>
            </a:r>
            <a:r>
              <a:rPr lang="ru-RU" sz="4200" i="1" dirty="0"/>
              <a:t> </a:t>
            </a:r>
            <a:r>
              <a:rPr lang="ru-RU" sz="4200" i="1" dirty="0" err="1" smtClean="0"/>
              <a:t>өвгөн</a:t>
            </a:r>
            <a:r>
              <a:rPr lang="ru-RU" sz="4200" i="1" dirty="0" smtClean="0"/>
              <a:t>, </a:t>
            </a:r>
            <a:r>
              <a:rPr lang="ru-RU" sz="4200" dirty="0" smtClean="0"/>
              <a:t>№</a:t>
            </a:r>
            <a:r>
              <a:rPr lang="ru-RU" sz="4200" dirty="0"/>
              <a:t> 23. </a:t>
            </a:r>
            <a:r>
              <a:rPr lang="ru-RU" sz="4200" i="1" dirty="0" err="1"/>
              <a:t>Алтан</a:t>
            </a:r>
            <a:r>
              <a:rPr lang="ru-RU" sz="4200" i="1" dirty="0"/>
              <a:t> </a:t>
            </a:r>
            <a:r>
              <a:rPr lang="ru-RU" sz="4200" i="1" dirty="0" err="1"/>
              <a:t>гадас</a:t>
            </a:r>
            <a:r>
              <a:rPr lang="ru-RU" sz="4200" dirty="0"/>
              <a:t>, </a:t>
            </a:r>
            <a:r>
              <a:rPr lang="ru-RU" sz="4200" i="1" dirty="0" err="1"/>
              <a:t>долоон</a:t>
            </a:r>
            <a:r>
              <a:rPr lang="ru-RU" sz="4200" i="1" dirty="0"/>
              <a:t> бурхан </a:t>
            </a:r>
            <a:r>
              <a:rPr lang="ru-RU" sz="4200" i="1" dirty="0" err="1" smtClean="0"/>
              <a:t>хоёр</a:t>
            </a:r>
            <a:r>
              <a:rPr lang="ru-RU" sz="4200" i="1" dirty="0" smtClean="0"/>
              <a:t>, </a:t>
            </a:r>
            <a:r>
              <a:rPr lang="ru-RU" sz="4200" dirty="0" smtClean="0"/>
              <a:t>№</a:t>
            </a:r>
            <a:r>
              <a:rPr lang="ru-RU" sz="4200" dirty="0"/>
              <a:t> </a:t>
            </a:r>
            <a:r>
              <a:rPr lang="ru-RU" sz="4200" dirty="0" smtClean="0"/>
              <a:t>24 (без </a:t>
            </a:r>
            <a:r>
              <a:rPr lang="ru-RU" sz="4200" dirty="0"/>
              <a:t>названия</a:t>
            </a:r>
            <a:r>
              <a:rPr lang="ru-RU" sz="4200" dirty="0" smtClean="0"/>
              <a:t>), №</a:t>
            </a:r>
            <a:r>
              <a:rPr lang="ru-RU" sz="4200" dirty="0"/>
              <a:t> </a:t>
            </a:r>
            <a:r>
              <a:rPr lang="ru-RU" sz="4200" dirty="0" smtClean="0"/>
              <a:t>25 </a:t>
            </a:r>
            <a:r>
              <a:rPr lang="ru-RU" sz="4200" dirty="0" err="1" smtClean="0"/>
              <a:t>Ам</a:t>
            </a:r>
            <a:r>
              <a:rPr lang="ru-RU" sz="4200" dirty="0" smtClean="0"/>
              <a:t> </a:t>
            </a:r>
            <a:r>
              <a:rPr lang="ru-RU" sz="4200" i="1" dirty="0" err="1"/>
              <a:t>цагаан</a:t>
            </a:r>
            <a:r>
              <a:rPr lang="ru-RU" sz="4200" i="1" dirty="0"/>
              <a:t> </a:t>
            </a:r>
            <a:r>
              <a:rPr lang="ru-RU" sz="4200" i="1" dirty="0" err="1" smtClean="0"/>
              <a:t>бяруу</a:t>
            </a:r>
            <a:r>
              <a:rPr lang="ru-RU" sz="4200" i="1" dirty="0" smtClean="0"/>
              <a:t>, </a:t>
            </a:r>
            <a:r>
              <a:rPr lang="ru-RU" sz="4200" dirty="0" smtClean="0"/>
              <a:t>№</a:t>
            </a:r>
            <a:r>
              <a:rPr lang="ru-RU" sz="4200" dirty="0"/>
              <a:t> 26. </a:t>
            </a:r>
            <a:r>
              <a:rPr lang="ru-RU" sz="4200" i="1" dirty="0" err="1"/>
              <a:t>Шиджэт</a:t>
            </a:r>
            <a:r>
              <a:rPr lang="ru-RU" sz="4200" i="1" dirty="0"/>
              <a:t> </a:t>
            </a:r>
            <a:r>
              <a:rPr lang="ru-RU" sz="4200" i="1" dirty="0" err="1"/>
              <a:t>хүүрийн </a:t>
            </a:r>
            <a:r>
              <a:rPr lang="ru-RU" sz="4200" i="1" dirty="0" err="1" smtClean="0"/>
              <a:t>хуулиас</a:t>
            </a:r>
            <a:r>
              <a:rPr lang="ru-RU" sz="4200" i="1" dirty="0" smtClean="0"/>
              <a:t>:</a:t>
            </a:r>
          </a:p>
          <a:p>
            <a:pPr algn="just"/>
            <a:r>
              <a:rPr lang="ru-RU" sz="6200" b="1" dirty="0" smtClean="0"/>
              <a:t>в </a:t>
            </a:r>
            <a:r>
              <a:rPr lang="ru-RU" sz="6200" b="1" dirty="0"/>
              <a:t>четырех вариантах (№ 20–23) речь идет о семи персонажах, превратившихся в семь звезд созвездия Большой </a:t>
            </a:r>
            <a:r>
              <a:rPr lang="ru-RU" sz="6200" b="1" dirty="0" smtClean="0"/>
              <a:t>Медведицы; </a:t>
            </a:r>
          </a:p>
          <a:p>
            <a:pPr algn="just"/>
            <a:r>
              <a:rPr lang="ru-RU" sz="6200" b="1" dirty="0" smtClean="0"/>
              <a:t>в </a:t>
            </a:r>
            <a:r>
              <a:rPr lang="ru-RU" sz="6200" b="1" dirty="0"/>
              <a:t>одном варианте (№ 24) говорится о превращении в созвездие браслета из топазов (</a:t>
            </a:r>
            <a:r>
              <a:rPr lang="ru-RU" sz="6200" b="1" i="1" dirty="0" err="1"/>
              <a:t>молор</a:t>
            </a:r>
            <a:r>
              <a:rPr lang="ru-RU" sz="6200" b="1" i="1" dirty="0"/>
              <a:t> </a:t>
            </a:r>
            <a:r>
              <a:rPr lang="ru-RU" sz="6200" b="1" i="1" dirty="0" err="1"/>
              <a:t>эрдэнэ</a:t>
            </a:r>
            <a:r>
              <a:rPr lang="ru-RU" sz="6200" b="1" i="1" dirty="0"/>
              <a:t> </a:t>
            </a:r>
            <a:r>
              <a:rPr lang="ru-RU" sz="6200" b="1" i="1" dirty="0" err="1"/>
              <a:t>бугуйвч</a:t>
            </a:r>
            <a:r>
              <a:rPr lang="ru-RU" sz="6200" b="1" dirty="0"/>
              <a:t>), однако все же речь идет о семи персонажах, которые собираются украсть у ханши браслет, причем они, как и в других текстах, наделяются необычными способностями (взгромождать гору на гору, быстро бегать, выпивать воду океана, слушать землю, чтобы узнать, что творится вдали</a:t>
            </a:r>
            <a:r>
              <a:rPr lang="ru-RU" sz="6200" b="1" dirty="0" smtClean="0"/>
              <a:t>). Этот текст записан </a:t>
            </a:r>
            <a:r>
              <a:rPr lang="ru-RU" sz="6200" b="1" dirty="0"/>
              <a:t>Г. Н. Потанина от </a:t>
            </a:r>
            <a:r>
              <a:rPr lang="ru-RU" sz="6200" b="1" dirty="0" err="1"/>
              <a:t>дербетского</a:t>
            </a:r>
            <a:r>
              <a:rPr lang="ru-RU" sz="6200" b="1" dirty="0"/>
              <a:t> </a:t>
            </a:r>
            <a:r>
              <a:rPr lang="ru-RU" sz="6200" b="1" dirty="0" smtClean="0"/>
              <a:t>сказителя; </a:t>
            </a:r>
          </a:p>
          <a:p>
            <a:pPr algn="just"/>
            <a:r>
              <a:rPr lang="ru-RU" sz="6200" b="1" dirty="0" smtClean="0"/>
              <a:t>два </a:t>
            </a:r>
            <a:r>
              <a:rPr lang="ru-RU" sz="6200" b="1" dirty="0"/>
              <a:t>варианта посвящены превращению в созвездие персонажа с человеческим телом и коровьим хвостом (№ 25, 26). 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1386</Words>
  <Application>Microsoft Office PowerPoint</Application>
  <PresentationFormat>Экран (4:3)</PresentationFormat>
  <Paragraphs>46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О вариантах мифологических текстов о Большой Медведице у калмыков и ойратов</vt:lpstr>
      <vt:lpstr>Слайд 2</vt:lpstr>
      <vt:lpstr>Варианты названий</vt:lpstr>
      <vt:lpstr>Слайд 4</vt:lpstr>
      <vt:lpstr>Древнейшее название – 7 мужских пресонажей</vt:lpstr>
      <vt:lpstr>Ю. Е. Березкин пишет: </vt:lpstr>
      <vt:lpstr>Слайд 7</vt:lpstr>
      <vt:lpstr>В монгольской традиции </vt:lpstr>
      <vt:lpstr>Из семи вариантов мифов монгольских народов </vt:lpstr>
      <vt:lpstr>Среди текстов, записанных фольклористами Центра типологии и семиотики фольклора РГГУ (ЦТСФ РГГУ) в Монголии (2006, 2007, 2008 гг.) и опубликованных на сайте «Фольклор и постфольклор: структура, типология, семиотика», также несколько посвящены Большой Медведице</vt:lpstr>
      <vt:lpstr>В калмыцком мифе </vt:lpstr>
      <vt:lpstr>В калмыцком мифе </vt:lpstr>
      <vt:lpstr>Хотя в одном из приводимых Д. Цэрэнсодномом мифов присутствует сюжет о краже, </vt:lpstr>
      <vt:lpstr>В другом калмыцком мифологическом сказании </vt:lpstr>
      <vt:lpstr>В калмыцкой сказке «Массанг» </vt:lpstr>
      <vt:lpstr>В книге Л. Эрдэнэболда, посвященной добуддийским верованиям ойратов, </vt:lpstr>
      <vt:lpstr>Слайд 17</vt:lpstr>
      <vt:lpstr>Таким образом, в обоих текстах, записанных Г. Н. Потаниным, 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вариантах мифологических текстов о Большой Медведице у калмыков и ойратов</dc:title>
  <dc:creator>Aditya</dc:creator>
  <cp:lastModifiedBy>Aditya</cp:lastModifiedBy>
  <cp:revision>6</cp:revision>
  <dcterms:created xsi:type="dcterms:W3CDTF">2020-10-06T16:55:38Z</dcterms:created>
  <dcterms:modified xsi:type="dcterms:W3CDTF">2020-10-07T12:55:47Z</dcterms:modified>
</cp:coreProperties>
</file>