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0" r:id="rId6"/>
    <p:sldId id="290" r:id="rId7"/>
    <p:sldId id="265" r:id="rId8"/>
    <p:sldId id="277" r:id="rId9"/>
    <p:sldId id="263" r:id="rId10"/>
    <p:sldId id="266" r:id="rId11"/>
    <p:sldId id="261" r:id="rId12"/>
    <p:sldId id="264" r:id="rId13"/>
    <p:sldId id="262" r:id="rId14"/>
    <p:sldId id="274" r:id="rId15"/>
    <p:sldId id="272" r:id="rId16"/>
    <p:sldId id="287" r:id="rId17"/>
    <p:sldId id="259" r:id="rId18"/>
    <p:sldId id="278" r:id="rId19"/>
    <p:sldId id="303" r:id="rId20"/>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524000" y="1214438"/>
            <a:ext cx="9144000" cy="2387600"/>
          </a:xfrm>
        </p:spPr>
        <p:txBody>
          <a:bodyPr>
            <a:normAutofit fontScale="90000"/>
          </a:bodyPr>
          <a:p>
            <a:r>
              <a:rPr lang="en-US" altLang="zh-CN">
                <a:ln/>
                <a:solidFill>
                  <a:schemeClr val="tx1"/>
                </a:solidFill>
                <a:effectLst>
                  <a:outerShdw blurRad="38100" dist="19050" dir="2700000" algn="tl" rotWithShape="0">
                    <a:schemeClr val="dk1">
                      <a:alpha val="40000"/>
                    </a:schemeClr>
                  </a:outerShdw>
                </a:effectLst>
              </a:rPr>
              <a:t>Ethnic identity and Nation-building in Kyrgyzstan</a:t>
            </a:r>
            <a:endParaRPr lang="en-US" altLang="zh-CN">
              <a:ln/>
              <a:solidFill>
                <a:schemeClr val="tx1"/>
              </a:solidFill>
              <a:effectLst>
                <a:outerShdw blurRad="38100" dist="19050" dir="2700000" algn="tl" rotWithShape="0">
                  <a:schemeClr val="dk1">
                    <a:alpha val="40000"/>
                  </a:schemeClr>
                </a:outerShdw>
              </a:effectLst>
            </a:endParaRPr>
          </a:p>
        </p:txBody>
      </p:sp>
      <p:sp>
        <p:nvSpPr>
          <p:cNvPr id="3" name="副标题 2"/>
          <p:cNvSpPr>
            <a:spLocks noGrp="1"/>
          </p:cNvSpPr>
          <p:nvPr>
            <p:ph type="subTitle" idx="1"/>
          </p:nvPr>
        </p:nvSpPr>
        <p:spPr/>
        <p:txBody>
          <a:bodyPr>
            <a:normAutofit lnSpcReduction="10000"/>
          </a:bodyPr>
          <a:p>
            <a:r>
              <a:rPr lang="en-US" altLang="zh-CN"/>
              <a:t>                                </a:t>
            </a:r>
            <a:endParaRPr lang="en-US" altLang="zh-CN"/>
          </a:p>
          <a:p>
            <a:r>
              <a:rPr lang="en-US" altLang="zh-CN"/>
              <a:t>                                                                             </a:t>
            </a:r>
            <a:endParaRPr lang="en-US" altLang="zh-CN"/>
          </a:p>
          <a:p>
            <a:r>
              <a:rPr lang="en-US" altLang="zh-CN"/>
              <a:t>                                                                    Damirnjav</a:t>
            </a:r>
            <a:r>
              <a:rPr lang="en-US" altLang="zh-CN"/>
              <a:t>  </a:t>
            </a:r>
            <a:r>
              <a:rPr lang="en-US" altLang="zh-CN" sz="2800"/>
              <a:t>Bayarta</a:t>
            </a:r>
            <a:endParaRPr lang="en-US" altLang="zh-CN" sz="280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2.social organization</a:t>
            </a:r>
            <a:endParaRPr lang="en-US" altLang="zh-CN"/>
          </a:p>
        </p:txBody>
      </p:sp>
      <p:sp>
        <p:nvSpPr>
          <p:cNvPr id="3" name="内容占位符 2"/>
          <p:cNvSpPr>
            <a:spLocks noGrp="1"/>
          </p:cNvSpPr>
          <p:nvPr>
            <p:ph idx="1"/>
          </p:nvPr>
        </p:nvSpPr>
        <p:spPr>
          <a:xfrm>
            <a:off x="838200" y="1414145"/>
            <a:ext cx="10515600" cy="4763135"/>
          </a:xfrm>
        </p:spPr>
        <p:txBody>
          <a:bodyPr/>
          <a:p>
            <a:endParaRPr lang="zh-CN" altLang="en-US">
              <a:sym typeface="+mn-ea"/>
            </a:endParaRPr>
          </a:p>
          <a:p>
            <a:r>
              <a:rPr lang="zh-CN" altLang="en-US">
                <a:sym typeface="+mn-ea"/>
              </a:rPr>
              <a:t>There are 14 (15) tribes in the Kalmyk people of Karakul. The Bayin-bakh and Kara-batyr tribes inside are what they consider to be the real Kalm</a:t>
            </a:r>
            <a:r>
              <a:rPr lang="en-US" altLang="zh-CN">
                <a:sym typeface="+mn-ea"/>
              </a:rPr>
              <a:t>y</a:t>
            </a:r>
            <a:r>
              <a:rPr lang="zh-CN" altLang="en-US">
                <a:sym typeface="+mn-ea"/>
              </a:rPr>
              <a:t>k tribes.</a:t>
            </a:r>
            <a:endParaRPr lang="zh-CN" altLang="en-US">
              <a:sym typeface="+mn-ea"/>
            </a:endParaRPr>
          </a:p>
          <a:p>
            <a:r>
              <a:rPr lang="zh-CN" altLang="en-US">
                <a:sym typeface="+mn-ea"/>
              </a:rPr>
              <a:t> Their social organization is different from the 40 tribes in Kyrgyzstan and is the source of their identity.</a:t>
            </a:r>
            <a:endParaRPr lang="zh-CN" altLang="en-US">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1113790"/>
          </a:xfrm>
        </p:spPr>
        <p:txBody>
          <a:bodyPr/>
          <a:p>
            <a:r>
              <a:rPr lang="en-US" altLang="zh-CN"/>
              <a:t>Kalmyk tribe(uruu)</a:t>
            </a:r>
            <a:endParaRPr lang="en-US" altLang="zh-CN"/>
          </a:p>
        </p:txBody>
      </p:sp>
      <p:pic>
        <p:nvPicPr>
          <p:cNvPr id="4" name="内容占位符 3" descr="WechatIMG4"/>
          <p:cNvPicPr>
            <a:picLocks noChangeAspect="1"/>
          </p:cNvPicPr>
          <p:nvPr>
            <p:ph idx="1"/>
          </p:nvPr>
        </p:nvPicPr>
        <p:blipFill>
          <a:blip r:embed="rId1"/>
          <a:stretch>
            <a:fillRect/>
          </a:stretch>
        </p:blipFill>
        <p:spPr>
          <a:xfrm>
            <a:off x="464185" y="1478915"/>
            <a:ext cx="6049010" cy="4838065"/>
          </a:xfrm>
          <a:prstGeom prst="rect">
            <a:avLst/>
          </a:prstGeom>
        </p:spPr>
      </p:pic>
      <p:pic>
        <p:nvPicPr>
          <p:cNvPr id="3" name="图片 2" descr="harbater iin huqus"/>
          <p:cNvPicPr>
            <a:picLocks noChangeAspect="1"/>
          </p:cNvPicPr>
          <p:nvPr/>
        </p:nvPicPr>
        <p:blipFill>
          <a:blip r:embed="rId2"/>
          <a:stretch>
            <a:fillRect/>
          </a:stretch>
        </p:blipFill>
        <p:spPr>
          <a:xfrm>
            <a:off x="5924550" y="1478915"/>
            <a:ext cx="5962015" cy="50482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3.</a:t>
            </a:r>
            <a:r>
              <a:rPr lang="zh-CN" altLang="en-US">
                <a:sym typeface="+mn-ea"/>
              </a:rPr>
              <a:t>identity transformation</a:t>
            </a:r>
            <a:endParaRPr lang="zh-CN" altLang="en-US"/>
          </a:p>
        </p:txBody>
      </p:sp>
      <p:graphicFrame>
        <p:nvGraphicFramePr>
          <p:cNvPr id="4" name="内容占位符 3"/>
          <p:cNvGraphicFramePr/>
          <p:nvPr>
            <p:ph idx="1"/>
          </p:nvPr>
        </p:nvGraphicFramePr>
        <p:xfrm>
          <a:off x="838200" y="2028825"/>
          <a:ext cx="10515600" cy="2336165"/>
        </p:xfrm>
        <a:graphic>
          <a:graphicData uri="http://schemas.openxmlformats.org/drawingml/2006/table">
            <a:tbl>
              <a:tblPr firstRow="1" bandRow="1">
                <a:tableStyleId>{5C22544A-7EE6-4342-B048-85BDC9FD1C3A}</a:tableStyleId>
              </a:tblPr>
              <a:tblGrid>
                <a:gridCol w="3505200"/>
                <a:gridCol w="3505200"/>
                <a:gridCol w="3505200"/>
              </a:tblGrid>
              <a:tr h="864235">
                <a:tc>
                  <a:txBody>
                    <a:bodyPr/>
                    <a:p>
                      <a:pPr>
                        <a:buNone/>
                      </a:pPr>
                      <a:r>
                        <a:rPr lang="en-US" altLang="zh-CN">
                          <a:solidFill>
                            <a:srgbClr val="FF0000"/>
                          </a:solidFill>
                        </a:rPr>
                        <a:t>    </a:t>
                      </a:r>
                      <a:r>
                        <a:rPr lang="en-US" altLang="zh-CN">
                          <a:solidFill>
                            <a:schemeClr val="tx1"/>
                          </a:solidFill>
                        </a:rPr>
                        <a:t> Year/Ethnic Groups  </a:t>
                      </a:r>
                      <a:r>
                        <a:rPr lang="en-US" altLang="zh-CN">
                          <a:solidFill>
                            <a:srgbClr val="FF0000"/>
                          </a:solidFill>
                        </a:rPr>
                        <a:t> </a:t>
                      </a:r>
                      <a:endParaRPr lang="en-US" altLang="zh-CN">
                        <a:solidFill>
                          <a:srgbClr val="FF0000"/>
                        </a:solidFill>
                      </a:endParaRPr>
                    </a:p>
                  </a:txBody>
                  <a:tcPr anchor="t" anchorCtr="0"/>
                </a:tc>
                <a:tc>
                  <a:txBody>
                    <a:bodyPr/>
                    <a:p>
                      <a:pPr algn="just">
                        <a:buNone/>
                      </a:pPr>
                      <a:r>
                        <a:rPr lang="en-US" altLang="zh-CN">
                          <a:solidFill>
                            <a:srgbClr val="FF0000"/>
                          </a:solidFill>
                        </a:rPr>
                        <a:t>    </a:t>
                      </a:r>
                      <a:r>
                        <a:rPr lang="en-US" altLang="zh-CN" sz="2000">
                          <a:solidFill>
                            <a:schemeClr val="tx1"/>
                          </a:solidFill>
                        </a:rPr>
                        <a:t> kyrgyzstan(nation)</a:t>
                      </a:r>
                      <a:endParaRPr lang="en-US" altLang="zh-CN" sz="2000">
                        <a:solidFill>
                          <a:schemeClr val="tx1"/>
                        </a:solidFill>
                      </a:endParaRPr>
                    </a:p>
                  </a:txBody>
                  <a:tcPr anchor="t" anchorCtr="0"/>
                </a:tc>
                <a:tc>
                  <a:txBody>
                    <a:bodyPr/>
                    <a:p>
                      <a:pPr>
                        <a:buNone/>
                      </a:pPr>
                      <a:r>
                        <a:rPr lang="en-US" altLang="zh-CN">
                          <a:solidFill>
                            <a:srgbClr val="FF0000"/>
                          </a:solidFill>
                        </a:rPr>
                        <a:t>    </a:t>
                      </a:r>
                      <a:r>
                        <a:rPr lang="en-US" altLang="zh-CN" b="1">
                          <a:solidFill>
                            <a:schemeClr val="tx1"/>
                          </a:solidFill>
                        </a:rPr>
                        <a:t>  Kalmyks </a:t>
                      </a:r>
                      <a:endParaRPr lang="en-US" altLang="zh-CN" b="1">
                        <a:solidFill>
                          <a:schemeClr val="tx1"/>
                        </a:solidFill>
                      </a:endParaRPr>
                    </a:p>
                  </a:txBody>
                  <a:tcPr anchor="t" anchorCtr="0"/>
                </a:tc>
              </a:tr>
              <a:tr h="821690">
                <a:tc>
                  <a:txBody>
                    <a:bodyPr/>
                    <a:p>
                      <a:pPr>
                        <a:buNone/>
                      </a:pPr>
                      <a:r>
                        <a:rPr lang="en-US" altLang="zh-CN">
                          <a:solidFill>
                            <a:schemeClr val="tx1"/>
                          </a:solidFill>
                        </a:rPr>
                        <a:t>    1991-ago</a:t>
                      </a:r>
                      <a:endParaRPr lang="en-US" altLang="zh-CN">
                        <a:solidFill>
                          <a:schemeClr val="tx1"/>
                        </a:solidFill>
                      </a:endParaRPr>
                    </a:p>
                  </a:txBody>
                  <a:tcPr anchor="t" anchorCtr="0"/>
                </a:tc>
                <a:tc>
                  <a:txBody>
                    <a:bodyPr/>
                    <a:p>
                      <a:pPr>
                        <a:buNone/>
                      </a:pPr>
                      <a:r>
                        <a:rPr lang="en-US" altLang="zh-CN">
                          <a:solidFill>
                            <a:schemeClr val="tx1"/>
                          </a:solidFill>
                        </a:rPr>
                        <a:t>      Sart-Kalmyk</a:t>
                      </a:r>
                      <a:endParaRPr lang="en-US" altLang="zh-CN">
                        <a:solidFill>
                          <a:schemeClr val="tx1"/>
                        </a:solidFill>
                      </a:endParaRPr>
                    </a:p>
                  </a:txBody>
                  <a:tcPr anchor="t" anchorCtr="0"/>
                </a:tc>
                <a:tc>
                  <a:txBody>
                    <a:bodyPr/>
                    <a:p>
                      <a:pPr>
                        <a:buNone/>
                      </a:pPr>
                      <a:r>
                        <a:rPr lang="en-US" altLang="zh-CN">
                          <a:solidFill>
                            <a:schemeClr val="tx1"/>
                          </a:solidFill>
                        </a:rPr>
                        <a:t>   Kalmyk</a:t>
                      </a:r>
                      <a:endParaRPr lang="en-US" altLang="zh-CN">
                        <a:solidFill>
                          <a:schemeClr val="tx1"/>
                        </a:solidFill>
                      </a:endParaRPr>
                    </a:p>
                  </a:txBody>
                  <a:tcPr anchor="t" anchorCtr="0"/>
                </a:tc>
              </a:tr>
              <a:tr h="650240">
                <a:tc>
                  <a:txBody>
                    <a:bodyPr/>
                    <a:p>
                      <a:pPr>
                        <a:buNone/>
                      </a:pPr>
                      <a:r>
                        <a:rPr lang="en-US" altLang="zh-CN">
                          <a:solidFill>
                            <a:schemeClr val="tx1"/>
                          </a:solidFill>
                        </a:rPr>
                        <a:t>    1991-after</a:t>
                      </a:r>
                      <a:endParaRPr lang="en-US" altLang="zh-CN">
                        <a:solidFill>
                          <a:schemeClr val="tx1"/>
                        </a:solidFill>
                      </a:endParaRPr>
                    </a:p>
                  </a:txBody>
                  <a:tcPr anchor="t" anchorCtr="0"/>
                </a:tc>
                <a:tc>
                  <a:txBody>
                    <a:bodyPr/>
                    <a:p>
                      <a:pPr>
                        <a:buNone/>
                      </a:pPr>
                      <a:r>
                        <a:rPr lang="en-US" altLang="zh-CN">
                          <a:solidFill>
                            <a:schemeClr val="tx1"/>
                          </a:solidFill>
                        </a:rPr>
                        <a:t>      </a:t>
                      </a:r>
                      <a:r>
                        <a:rPr lang="zh-CN" altLang="en-US">
                          <a:solidFill>
                            <a:schemeClr val="tx1"/>
                          </a:solidFill>
                        </a:rPr>
                        <a:t>Kalmyk</a:t>
                      </a:r>
                      <a:endParaRPr lang="zh-CN" altLang="en-US">
                        <a:solidFill>
                          <a:schemeClr val="tx1"/>
                        </a:solidFill>
                      </a:endParaRPr>
                    </a:p>
                  </a:txBody>
                  <a:tcPr anchor="t" anchorCtr="0"/>
                </a:tc>
                <a:tc>
                  <a:txBody>
                    <a:bodyPr/>
                    <a:p>
                      <a:pPr>
                        <a:buNone/>
                      </a:pPr>
                      <a:r>
                        <a:rPr lang="en-US" altLang="zh-CN">
                          <a:solidFill>
                            <a:schemeClr val="tx1"/>
                          </a:solidFill>
                        </a:rPr>
                        <a:t> Mongol,Torguud,Ulud,Kyrgyz...</a:t>
                      </a:r>
                      <a:endParaRPr lang="en-US" altLang="zh-CN">
                        <a:solidFill>
                          <a:schemeClr val="tx1"/>
                        </a:solidFill>
                      </a:endParaRPr>
                    </a:p>
                  </a:txBody>
                  <a:tcPr anchor="t" anchorCtr="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1163955"/>
          </a:xfrm>
        </p:spPr>
        <p:txBody>
          <a:bodyPr/>
          <a:p>
            <a:r>
              <a:rPr lang="en-US" altLang="zh-CN"/>
              <a:t>Nation-building</a:t>
            </a:r>
            <a:endParaRPr lang="en-US" altLang="zh-CN"/>
          </a:p>
        </p:txBody>
      </p:sp>
      <p:sp>
        <p:nvSpPr>
          <p:cNvPr id="4" name="文本框 3"/>
          <p:cNvSpPr txBox="1"/>
          <p:nvPr/>
        </p:nvSpPr>
        <p:spPr>
          <a:xfrm>
            <a:off x="1849120" y="384175"/>
            <a:ext cx="309880" cy="368300"/>
          </a:xfrm>
          <a:prstGeom prst="rect">
            <a:avLst/>
          </a:prstGeom>
          <a:noFill/>
        </p:spPr>
        <p:txBody>
          <a:bodyPr wrap="none" rtlCol="0">
            <a:spAutoFit/>
          </a:bodyPr>
          <a:p>
            <a:endParaRPr lang="zh-CN" altLang="en-US"/>
          </a:p>
        </p:txBody>
      </p:sp>
      <p:sp>
        <p:nvSpPr>
          <p:cNvPr id="7" name="椭圆 6"/>
          <p:cNvSpPr/>
          <p:nvPr/>
        </p:nvSpPr>
        <p:spPr>
          <a:xfrm>
            <a:off x="4559935" y="2520315"/>
            <a:ext cx="2635250" cy="23729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t>kyrgyzstan</a:t>
            </a:r>
            <a:endParaRPr lang="en-US" altLang="zh-CN" sz="2400"/>
          </a:p>
        </p:txBody>
      </p:sp>
      <p:sp>
        <p:nvSpPr>
          <p:cNvPr id="8" name="椭圆 7"/>
          <p:cNvSpPr/>
          <p:nvPr/>
        </p:nvSpPr>
        <p:spPr>
          <a:xfrm>
            <a:off x="2962910" y="3977640"/>
            <a:ext cx="1473835" cy="1323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400"/>
              <a:t>Islam</a:t>
            </a:r>
            <a:endParaRPr lang="en-US" altLang="zh-CN" sz="2400"/>
          </a:p>
        </p:txBody>
      </p:sp>
      <p:sp>
        <p:nvSpPr>
          <p:cNvPr id="9" name="椭圆 8"/>
          <p:cNvSpPr/>
          <p:nvPr/>
        </p:nvSpPr>
        <p:spPr>
          <a:xfrm>
            <a:off x="7545070" y="3977640"/>
            <a:ext cx="1449070" cy="11868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t>kyrgyz</a:t>
            </a:r>
            <a:endParaRPr lang="en-US" altLang="zh-CN" sz="2000"/>
          </a:p>
        </p:txBody>
      </p:sp>
      <p:sp>
        <p:nvSpPr>
          <p:cNvPr id="10" name="椭圆 9"/>
          <p:cNvSpPr/>
          <p:nvPr/>
        </p:nvSpPr>
        <p:spPr>
          <a:xfrm>
            <a:off x="7195185" y="1604010"/>
            <a:ext cx="1654810" cy="11607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t>40-tribe</a:t>
            </a:r>
            <a:endParaRPr lang="en-US" altLang="zh-CN" sz="2000"/>
          </a:p>
        </p:txBody>
      </p:sp>
      <p:sp>
        <p:nvSpPr>
          <p:cNvPr id="11" name="椭圆 10"/>
          <p:cNvSpPr/>
          <p:nvPr/>
        </p:nvSpPr>
        <p:spPr>
          <a:xfrm>
            <a:off x="3135630" y="1604010"/>
            <a:ext cx="1524000" cy="1085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t>Manas</a:t>
            </a:r>
            <a:endParaRPr lang="en-US" altLang="zh-CN" sz="2000"/>
          </a:p>
        </p:txBody>
      </p:sp>
      <p:cxnSp>
        <p:nvCxnSpPr>
          <p:cNvPr id="12" name="直接箭头连接符 11"/>
          <p:cNvCxnSpPr>
            <a:stCxn id="11" idx="5"/>
            <a:endCxn id="7" idx="1"/>
          </p:cNvCxnSpPr>
          <p:nvPr/>
        </p:nvCxnSpPr>
        <p:spPr>
          <a:xfrm>
            <a:off x="4436745" y="2531110"/>
            <a:ext cx="509270" cy="33655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4321810" y="4296410"/>
            <a:ext cx="499745" cy="12509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7058025" y="4159250"/>
            <a:ext cx="487045" cy="13716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7" idx="7"/>
          </p:cNvCxnSpPr>
          <p:nvPr/>
        </p:nvCxnSpPr>
        <p:spPr>
          <a:xfrm flipV="1">
            <a:off x="6809105" y="2520315"/>
            <a:ext cx="386080" cy="34734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1223645"/>
          </a:xfrm>
        </p:spPr>
        <p:txBody>
          <a:bodyPr/>
          <a:p>
            <a:r>
              <a:rPr lang="en-US" altLang="zh-CN"/>
              <a:t>Nation-building in Kyrgyzstan</a:t>
            </a:r>
            <a:endParaRPr lang="en-US" altLang="zh-CN"/>
          </a:p>
        </p:txBody>
      </p:sp>
      <p:sp>
        <p:nvSpPr>
          <p:cNvPr id="3" name="内容占位符 2"/>
          <p:cNvSpPr>
            <a:spLocks noGrp="1"/>
          </p:cNvSpPr>
          <p:nvPr>
            <p:ph idx="1"/>
          </p:nvPr>
        </p:nvSpPr>
        <p:spPr>
          <a:xfrm>
            <a:off x="838200" y="1588770"/>
            <a:ext cx="10515600" cy="4588510"/>
          </a:xfrm>
        </p:spPr>
        <p:txBody>
          <a:bodyPr/>
          <a:p>
            <a:r>
              <a:rPr lang="en-US" altLang="zh-CN"/>
              <a:t>Askar Akayev ( President of Kyrgyzstan, 1990-2005)</a:t>
            </a:r>
            <a:endParaRPr lang="en-US" altLang="zh-CN"/>
          </a:p>
          <a:p>
            <a:r>
              <a:rPr lang="en-US" altLang="zh-CN"/>
              <a:t>Manas -1000;</a:t>
            </a:r>
            <a:endParaRPr lang="en-US" altLang="zh-CN"/>
          </a:p>
          <a:p>
            <a:r>
              <a:rPr lang="en-US" altLang="zh-CN"/>
              <a:t>2,200th Anniversary of Kyrgyz Statehood;</a:t>
            </a:r>
            <a:endParaRPr lang="en-US" altLang="zh-CN"/>
          </a:p>
          <a:p>
            <a:r>
              <a:rPr lang="en-US" altLang="zh-CN"/>
              <a:t>40-tribe;</a:t>
            </a:r>
            <a:endParaRPr lang="en-US" altLang="zh-CN"/>
          </a:p>
          <a:p>
            <a:endParaRPr lang="en-US" altLang="zh-C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manas talba"/>
          <p:cNvPicPr>
            <a:picLocks noChangeAspect="1"/>
          </p:cNvPicPr>
          <p:nvPr>
            <p:ph idx="1"/>
          </p:nvPr>
        </p:nvPicPr>
        <p:blipFill>
          <a:blip r:embed="rId1"/>
          <a:stretch>
            <a:fillRect/>
          </a:stretch>
        </p:blipFill>
        <p:spPr>
          <a:xfrm>
            <a:off x="760095" y="381000"/>
            <a:ext cx="5586095" cy="6095365"/>
          </a:xfrm>
          <a:prstGeom prst="rect">
            <a:avLst/>
          </a:prstGeom>
        </p:spPr>
      </p:pic>
      <p:pic>
        <p:nvPicPr>
          <p:cNvPr id="5" name="图片 4" descr="WechatIMG1 2"/>
          <p:cNvPicPr>
            <a:picLocks noChangeAspect="1"/>
          </p:cNvPicPr>
          <p:nvPr/>
        </p:nvPicPr>
        <p:blipFill>
          <a:blip r:embed="rId2"/>
          <a:stretch>
            <a:fillRect/>
          </a:stretch>
        </p:blipFill>
        <p:spPr>
          <a:xfrm>
            <a:off x="6471920" y="381000"/>
            <a:ext cx="4928870" cy="64166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691005"/>
            <a:ext cx="10515600" cy="4486275"/>
          </a:xfrm>
        </p:spPr>
        <p:txBody>
          <a:bodyPr/>
          <a:p>
            <a:r>
              <a:rPr lang="zh-CN" altLang="en-US"/>
              <a:t>In my research, I noticed that people who consider themselves to be Kalmyk mainly use Kalmyk food, tribal organizations (they are divided into 15 tribes) and Kalmyk language as the basis for identification. They speak Kyrgyz and consider themselves as Kyrgyzstani during national events and anniversaries as well as in the election. </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Kalmyk foods</a:t>
            </a:r>
            <a:endParaRPr lang="en-US" altLang="zh-CN"/>
          </a:p>
        </p:txBody>
      </p:sp>
      <p:pic>
        <p:nvPicPr>
          <p:cNvPr id="5" name="内容占位符 4" descr="WechatIMG1"/>
          <p:cNvPicPr>
            <a:picLocks noChangeAspect="1"/>
          </p:cNvPicPr>
          <p:nvPr>
            <p:ph idx="1"/>
          </p:nvPr>
        </p:nvPicPr>
        <p:blipFill>
          <a:blip r:embed="rId1"/>
          <a:stretch>
            <a:fillRect/>
          </a:stretch>
        </p:blipFill>
        <p:spPr>
          <a:xfrm>
            <a:off x="3871595" y="1416685"/>
            <a:ext cx="2877185" cy="3836670"/>
          </a:xfrm>
          <a:prstGeom prst="rect">
            <a:avLst/>
          </a:prstGeom>
        </p:spPr>
      </p:pic>
      <p:pic>
        <p:nvPicPr>
          <p:cNvPr id="6" name="图片 5" descr="WechatIMG2"/>
          <p:cNvPicPr>
            <a:picLocks noChangeAspect="1"/>
          </p:cNvPicPr>
          <p:nvPr/>
        </p:nvPicPr>
        <p:blipFill>
          <a:blip r:embed="rId2"/>
          <a:stretch>
            <a:fillRect/>
          </a:stretch>
        </p:blipFill>
        <p:spPr>
          <a:xfrm>
            <a:off x="6749415" y="1691005"/>
            <a:ext cx="3502660" cy="3507105"/>
          </a:xfrm>
          <a:prstGeom prst="rect">
            <a:avLst/>
          </a:prstGeom>
        </p:spPr>
      </p:pic>
      <p:pic>
        <p:nvPicPr>
          <p:cNvPr id="7" name="图片 6" descr="WechatIMG3"/>
          <p:cNvPicPr>
            <a:picLocks noChangeAspect="1"/>
          </p:cNvPicPr>
          <p:nvPr/>
        </p:nvPicPr>
        <p:blipFill>
          <a:blip r:embed="rId3"/>
          <a:stretch>
            <a:fillRect/>
          </a:stretch>
        </p:blipFill>
        <p:spPr>
          <a:xfrm>
            <a:off x="473075" y="2060575"/>
            <a:ext cx="3398520" cy="25488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chngs"/>
          <p:cNvPicPr>
            <a:picLocks noChangeAspect="1"/>
          </p:cNvPicPr>
          <p:nvPr>
            <p:ph idx="1"/>
          </p:nvPr>
        </p:nvPicPr>
        <p:blipFill>
          <a:blip r:embed="rId1"/>
          <a:stretch>
            <a:fillRect/>
          </a:stretch>
        </p:blipFill>
        <p:spPr>
          <a:xfrm>
            <a:off x="2004060" y="563880"/>
            <a:ext cx="8520430" cy="56134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13130" y="365125"/>
            <a:ext cx="10440670" cy="1148080"/>
          </a:xfrm>
        </p:spPr>
        <p:txBody>
          <a:bodyPr/>
          <a:p>
            <a:r>
              <a:rPr lang="en-US" altLang="zh-CN"/>
              <a:t>Introduction </a:t>
            </a:r>
            <a:endParaRPr lang="en-US" altLang="zh-CN"/>
          </a:p>
        </p:txBody>
      </p:sp>
      <p:sp>
        <p:nvSpPr>
          <p:cNvPr id="3" name="内容占位符 2"/>
          <p:cNvSpPr>
            <a:spLocks noGrp="1"/>
          </p:cNvSpPr>
          <p:nvPr>
            <p:ph idx="1"/>
          </p:nvPr>
        </p:nvSpPr>
        <p:spPr>
          <a:xfrm>
            <a:off x="838200" y="1513205"/>
            <a:ext cx="10515600" cy="4664075"/>
          </a:xfrm>
        </p:spPr>
        <p:txBody>
          <a:bodyPr/>
          <a:p>
            <a:r>
              <a:rPr lang="zh-CN" altLang="en-US"/>
              <a:t>In my Master</a:t>
            </a:r>
            <a:r>
              <a:rPr lang="en-US" altLang="zh-CN"/>
              <a:t>’</a:t>
            </a:r>
            <a:r>
              <a:rPr lang="zh-CN" altLang="en-US"/>
              <a:t>s thesis I worked on investigating the historic origin and current situation of the Karakul Kalmyks in the Kyrgyz Republic, where I did my fieldwork. I noticed that the Karakul Kalmyk identity has changed and transformed during the nation building and statehood formation of Kyrgyzstan. Previously, they tended to identify as Kalmyks , but recently they are increasingly identifying more with Kyrgyz</a:t>
            </a:r>
            <a:r>
              <a:rPr lang="en-US" altLang="zh-CN"/>
              <a:t>,Mongol,Torguud,Ulud</a:t>
            </a:r>
            <a:r>
              <a:rPr lang="zh-CN" altLang="en-US"/>
              <a:t> and other ethnicities. </a:t>
            </a: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1363980"/>
            <a:ext cx="10515600" cy="4813300"/>
          </a:xfrm>
        </p:spPr>
        <p:txBody>
          <a:bodyPr>
            <a:normAutofit lnSpcReduction="20000"/>
          </a:bodyPr>
          <a:p>
            <a:r>
              <a:rPr lang="zh-CN" altLang="en-US"/>
              <a:t>My research examined the daily life of people in rural communities, to form a better understanding of how they define themselves and what ethnic categories they use to talk about themselves. After that, I analyzed how their identity and words are reflected in their own cultural and ethnic concepts. My Master thesis is mainly composed of three chapters. The first chapter describes the historical origin, population distribution and cultural characteristic of Karakul Kalmyks. The second chapter addresses the social organization of local ethnic groups neighboring with Karakul Kalmyks. The third chapter is mainly about the identity transformation of the Karakul Kalmyk people during the construction of the nation of Kyrgyzstan. </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normAutofit fontScale="90000"/>
          </a:bodyPr>
          <a:p>
            <a:r>
              <a:rPr lang="en-US" altLang="zh-CN"/>
              <a:t>1.</a:t>
            </a:r>
            <a:r>
              <a:rPr lang="zh-CN" altLang="en-US">
                <a:sym typeface="+mn-ea"/>
              </a:rPr>
              <a:t>historical origin, population distribution and cultural characteristic </a:t>
            </a:r>
            <a:endParaRPr lang="en-US" altLang="zh-CN"/>
          </a:p>
        </p:txBody>
      </p:sp>
      <p:sp>
        <p:nvSpPr>
          <p:cNvPr id="3" name="内容占位符 2"/>
          <p:cNvSpPr>
            <a:spLocks noGrp="1"/>
          </p:cNvSpPr>
          <p:nvPr>
            <p:ph idx="1"/>
          </p:nvPr>
        </p:nvSpPr>
        <p:spPr/>
        <p:txBody>
          <a:bodyPr>
            <a:normAutofit/>
          </a:bodyPr>
          <a:p>
            <a:r>
              <a:rPr lang="zh-CN" altLang="en-US">
                <a:sym typeface="+mn-ea"/>
              </a:rPr>
              <a:t>describes the historical origin, population distribution and cultural characteristic of Karakul Kalmyks. </a:t>
            </a:r>
            <a:endParaRPr lang="zh-CN" altLang="en-US">
              <a:sym typeface="+mn-ea"/>
            </a:endParaRPr>
          </a:p>
          <a:p>
            <a:r>
              <a:rPr lang="zh-CN" altLang="en-US"/>
              <a:t> the concepts of “Kalmyk”, “Kalmak” and “Sart-Kalmak” overlapped most of the time and referred to a group of Western Mongol or Oirat origin that migrated from the territory of modern Xinjiang, particularly from the Tekes area, approximately in the 1880s.（</a:t>
            </a:r>
            <a:r>
              <a:rPr lang="en-US" altLang="zh-CN"/>
              <a:t>Burdukou</a:t>
            </a:r>
            <a:r>
              <a:rPr lang="zh-CN" altLang="en-US"/>
              <a:t>）</a:t>
            </a: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Map of Karakol</a:t>
            </a:r>
            <a:endParaRPr lang="en-US" altLang="zh-CN"/>
          </a:p>
        </p:txBody>
      </p:sp>
      <p:pic>
        <p:nvPicPr>
          <p:cNvPr id="5" name="内容占位符 4" descr="1161532-karakol-locator-map"/>
          <p:cNvPicPr>
            <a:picLocks noChangeAspect="1"/>
          </p:cNvPicPr>
          <p:nvPr>
            <p:ph idx="1"/>
          </p:nvPr>
        </p:nvPicPr>
        <p:blipFill>
          <a:blip r:embed="rId1"/>
          <a:stretch>
            <a:fillRect/>
          </a:stretch>
        </p:blipFill>
        <p:spPr>
          <a:xfrm>
            <a:off x="2368550" y="1825625"/>
            <a:ext cx="7453630" cy="43516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population</a:t>
            </a:r>
            <a:endParaRPr lang="en-US" altLang="zh-CN"/>
          </a:p>
        </p:txBody>
      </p:sp>
      <p:sp>
        <p:nvSpPr>
          <p:cNvPr id="3" name="内容占位符 2"/>
          <p:cNvSpPr>
            <a:spLocks noGrp="1"/>
          </p:cNvSpPr>
          <p:nvPr>
            <p:ph idx="1"/>
          </p:nvPr>
        </p:nvSpPr>
        <p:spPr>
          <a:xfrm>
            <a:off x="838200" y="1588135"/>
            <a:ext cx="10515600" cy="4351338"/>
          </a:xfrm>
        </p:spPr>
        <p:txBody>
          <a:bodyPr/>
          <a:p>
            <a:r>
              <a:rPr lang="en-US" altLang="zh-CN"/>
              <a:t>1.Kara-kol;</a:t>
            </a:r>
            <a:endParaRPr lang="en-US" altLang="zh-CN"/>
          </a:p>
          <a:p>
            <a:r>
              <a:rPr lang="en-US" altLang="zh-CN"/>
              <a:t>2.Chelpek;</a:t>
            </a:r>
            <a:endParaRPr lang="en-US" altLang="zh-CN"/>
          </a:p>
          <a:p>
            <a:r>
              <a:rPr lang="en-US" altLang="zh-CN"/>
              <a:t>3.Burma-suu;</a:t>
            </a:r>
            <a:endParaRPr lang="en-US" altLang="zh-CN"/>
          </a:p>
          <a:p>
            <a:r>
              <a:rPr lang="en-US" altLang="zh-CN"/>
              <a:t>4.Tash-keya;</a:t>
            </a:r>
            <a:endParaRPr lang="en-US" altLang="zh-CN"/>
          </a:p>
          <a:p>
            <a:r>
              <a:rPr lang="en-US" altLang="zh-CN">
                <a:sym typeface="+mn-ea"/>
              </a:rPr>
              <a:t>5.Buru-bash;</a:t>
            </a:r>
            <a:endParaRPr lang="zh-CN" altLang="en-US">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838200" y="364490"/>
            <a:ext cx="10515600" cy="5812790"/>
          </a:xfrm>
        </p:spPr>
        <p:txBody>
          <a:bodyPr/>
          <a:p>
            <a:r>
              <a:rPr lang="zh-CN" altLang="en-US"/>
              <a:t>They are Sunnis of Islam.</a:t>
            </a:r>
            <a:endParaRPr lang="zh-CN" altLang="en-US"/>
          </a:p>
          <a:p>
            <a:r>
              <a:rPr lang="zh-CN" altLang="en-US"/>
              <a:t>Their language belongs to the Altai Mongolian family, but now they use Kyrgyz and Russian in their lives.</a:t>
            </a:r>
            <a:endParaRPr lang="zh-CN" altLang="en-US"/>
          </a:p>
          <a:p>
            <a:endParaRPr lang="zh-CN" altLang="en-US"/>
          </a:p>
          <a:p>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descr="mm"/>
          <p:cNvPicPr>
            <a:picLocks noChangeAspect="1"/>
          </p:cNvPicPr>
          <p:nvPr>
            <p:ph idx="1"/>
          </p:nvPr>
        </p:nvPicPr>
        <p:blipFill>
          <a:blip r:embed="rId1"/>
          <a:stretch>
            <a:fillRect/>
          </a:stretch>
        </p:blipFill>
        <p:spPr>
          <a:xfrm>
            <a:off x="612140" y="201930"/>
            <a:ext cx="5858510" cy="5825490"/>
          </a:xfrm>
          <a:prstGeom prst="rect">
            <a:avLst/>
          </a:prstGeom>
        </p:spPr>
      </p:pic>
      <p:pic>
        <p:nvPicPr>
          <p:cNvPr id="6" name="图片 5" descr="miqit"/>
          <p:cNvPicPr>
            <a:picLocks noChangeAspect="1"/>
          </p:cNvPicPr>
          <p:nvPr/>
        </p:nvPicPr>
        <p:blipFill>
          <a:blip r:embed="rId2"/>
          <a:stretch>
            <a:fillRect/>
          </a:stretch>
        </p:blipFill>
        <p:spPr>
          <a:xfrm>
            <a:off x="6470650" y="201930"/>
            <a:ext cx="4512310" cy="601726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38200" y="365125"/>
            <a:ext cx="10515600" cy="925830"/>
          </a:xfrm>
        </p:spPr>
        <p:txBody>
          <a:bodyPr/>
          <a:p>
            <a:r>
              <a:rPr lang="en-US" altLang="zh-CN"/>
              <a:t>Islam practice</a:t>
            </a:r>
            <a:endParaRPr lang="en-US" altLang="zh-CN"/>
          </a:p>
        </p:txBody>
      </p:sp>
      <p:pic>
        <p:nvPicPr>
          <p:cNvPr id="4" name="内容占位符 3" descr="WechatIMG4"/>
          <p:cNvPicPr>
            <a:picLocks noChangeAspect="1"/>
          </p:cNvPicPr>
          <p:nvPr>
            <p:ph idx="1"/>
          </p:nvPr>
        </p:nvPicPr>
        <p:blipFill>
          <a:blip r:embed="rId1"/>
          <a:stretch>
            <a:fillRect/>
          </a:stretch>
        </p:blipFill>
        <p:spPr>
          <a:xfrm>
            <a:off x="2197100" y="1579245"/>
            <a:ext cx="5838190" cy="4584700"/>
          </a:xfrm>
          <a:prstGeom prst="rect">
            <a:avLst/>
          </a:prstGeom>
        </p:spPr>
      </p:pic>
    </p:spTree>
  </p:cSld>
  <p:clrMapOvr>
    <a:masterClrMapping/>
  </p:clrMapOvr>
</p:sld>
</file>

<file path=ppt/tags/tag1.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3131</Words>
  <Application>WPS 文字</Application>
  <PresentationFormat>宽屏</PresentationFormat>
  <Paragraphs>85</Paragraphs>
  <Slides>18</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18</vt:i4>
      </vt:variant>
    </vt:vector>
  </HeadingPairs>
  <TitlesOfParts>
    <vt:vector size="33" baseType="lpstr">
      <vt:lpstr>Arial</vt:lpstr>
      <vt:lpstr>方正书宋_GBK</vt:lpstr>
      <vt:lpstr>Wingdings</vt:lpstr>
      <vt:lpstr>Calibri Light</vt:lpstr>
      <vt:lpstr>Helvetica Neue</vt:lpstr>
      <vt:lpstr>Calibri</vt:lpstr>
      <vt:lpstr>微软雅黑</vt:lpstr>
      <vt:lpstr>HYQiHeiKW</vt:lpstr>
      <vt:lpstr/>
      <vt:lpstr>Arial Unicode MS</vt:lpstr>
      <vt:lpstr>SimSun</vt:lpstr>
      <vt:lpstr>HYShuSongErKW</vt:lpstr>
      <vt:lpstr>PingFang SC</vt:lpstr>
      <vt:lpstr>SimSun</vt:lpstr>
      <vt:lpstr>Office 主题</vt:lpstr>
      <vt:lpstr>Ethnic identity and Nation-building in Kyrgyzstan</vt:lpstr>
      <vt:lpstr>Introduction </vt:lpstr>
      <vt:lpstr>PowerPoint 演示文稿</vt:lpstr>
      <vt:lpstr>1.historical origin, population distribution and cultural characteristic </vt:lpstr>
      <vt:lpstr>Map of Karakol</vt:lpstr>
      <vt:lpstr>population</vt:lpstr>
      <vt:lpstr>PowerPoint 演示文稿</vt:lpstr>
      <vt:lpstr>PowerPoint 演示文稿</vt:lpstr>
      <vt:lpstr>Islam practice</vt:lpstr>
      <vt:lpstr>2.social organization</vt:lpstr>
      <vt:lpstr>Kalmyk tribe(uruu)</vt:lpstr>
      <vt:lpstr>3.identity transformation</vt:lpstr>
      <vt:lpstr>Nation-building</vt:lpstr>
      <vt:lpstr>Nation-building in Kyrgyzstan</vt:lpstr>
      <vt:lpstr>PowerPoint 演示文稿</vt:lpstr>
      <vt:lpstr>PowerPoint 演示文稿</vt:lpstr>
      <vt:lpstr>Kalmyk foods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apple</dc:creator>
  <cp:lastModifiedBy>apple</cp:lastModifiedBy>
  <cp:revision>82</cp:revision>
  <dcterms:created xsi:type="dcterms:W3CDTF">2020-08-14T10:50:21Z</dcterms:created>
  <dcterms:modified xsi:type="dcterms:W3CDTF">2020-08-14T10:50:21Z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2052-1.1.0.1454</vt:lpwstr>
  </property>
</Properties>
</file>