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8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2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4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5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7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44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1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F3B8-E602-42AE-A12B-461E65C2297A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98BF-0648-48AD-A1C3-3043A634E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76196"/>
            <a:ext cx="9144000" cy="408348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Тибето-монгольские традиции культа Майтреи в бурятском буддизме: освящение статуи Майтреи в Анинском дацане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1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34145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24691" y="678872"/>
            <a:ext cx="11914909" cy="6082145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Бурятские ламы, в данном случае анинские, были знакомы с текстами индо-тибето-монгольской традиции освящения религиозных объектов и следовали всем правилам и последовательности совершения всех ритуалов, хотя список некоторых предметов, вкладываемых во внутрь статуй мог незначительно варьироваться в зависимости от региональных и временных обстоятельств.</a:t>
            </a:r>
          </a:p>
          <a:p>
            <a:r>
              <a:rPr lang="ru-RU" dirty="0" smtClean="0"/>
              <a:t>Это сочинение также свидетельствует о том, что тексты, связанные с освящением реликвий были предназначены для лам-</a:t>
            </a:r>
            <a:r>
              <a:rPr lang="ru-RU" dirty="0" err="1" smtClean="0"/>
              <a:t>ритуалистов</a:t>
            </a:r>
            <a:r>
              <a:rPr lang="ru-RU" dirty="0" smtClean="0"/>
              <a:t>, которые заучивали тексты наизусть. Так, лама </a:t>
            </a:r>
            <a:r>
              <a:rPr lang="ru-RU" dirty="0" err="1" smtClean="0"/>
              <a:t>Лодон</a:t>
            </a:r>
            <a:r>
              <a:rPr lang="ru-RU" dirty="0" smtClean="0"/>
              <a:t> даже через 18 лет, в 1915 г., смог воспроизвести по памяти огромный список вкладываемых сочинений, предметов и изображений, говоря при этом, что поскольку </a:t>
            </a:r>
            <a:r>
              <a:rPr lang="ru-RU" dirty="0" err="1" smtClean="0"/>
              <a:t>гарчак</a:t>
            </a:r>
            <a:r>
              <a:rPr lang="ru-RU" dirty="0" smtClean="0"/>
              <a:t> был утерян, он воспроизвел список всех предметов по памяти, потому он мог не все упомянуть. </a:t>
            </a:r>
          </a:p>
          <a:p>
            <a:r>
              <a:rPr lang="ru-RU" dirty="0" smtClean="0"/>
              <a:t>Это была грандиозная акция и мероприятие не только местного, регионального значения, не только для своего времени, но и по современным масштабам. О чем можно судить по содержанию рассматриваемого документа. </a:t>
            </a:r>
          </a:p>
          <a:p>
            <a:r>
              <a:rPr lang="ru-RU" dirty="0"/>
              <a:t>Ц</a:t>
            </a:r>
            <a:r>
              <a:rPr lang="ru-RU" dirty="0" smtClean="0"/>
              <a:t>енность описанного архивного документа заключается в том, что благодаря ему сохранились уникальные сведения о безвозвратно утраченном памятнике буддийской архитектуры и о его роли в жизни бурят.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83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«История (описание) бурхана Анинского дацана “Большой” Майдари»</a:t>
            </a:r>
            <a:b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055" y="1825625"/>
            <a:ext cx="5056909" cy="454746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Написана </a:t>
            </a:r>
            <a:r>
              <a:rPr lang="ru-RU" dirty="0"/>
              <a:t>в 1915 г. бурятским ламой </a:t>
            </a:r>
            <a:r>
              <a:rPr lang="ru-RU" dirty="0" err="1" smtClean="0"/>
              <a:t>Лодоном</a:t>
            </a:r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редставляет собой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гарчак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-опись разнообразных реликвий и предметов, вложенных во внутрь статуи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ает возможность реконструировать длительную и сложную историю статуи, потому, что сама статуя Майтреи не сохранилась, она была уничтожена в конце 30-х годов прошлого века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2765" y="1825625"/>
            <a:ext cx="5929744" cy="45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1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4639"/>
          </a:xfrm>
        </p:spPr>
        <p:txBody>
          <a:bodyPr/>
          <a:lstStyle/>
          <a:p>
            <a:pPr marL="228600" lvl="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Культ Грядущего Будды – Будды Майтреи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9951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Майтрея почитается во всех школах буддизма, в разных буддистских регионах, принимая присущие им этнокультурные и этноконфессиональные различия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осходит к древнеиндийской буддийской традиции, сохранившей сведения о Майтрее, пророчества о котором нашли отражение в ряде древних текстов, как канонических, так и неканонических [Подробно см.: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Lancaster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1987;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Мягмарсүрэн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2019: 185-198], изучение которых позволяет рассмотреть историю становления и распространения его культа в разных странах.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Общим ядром культа Майтреи для всех буддистских школ являются идеи о том, он станет последующим чакравартином, который возродит чистоту учения «путем объединения всех верующих из различных школ» [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Lancaster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1987]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610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682"/>
            <a:ext cx="10328656" cy="6388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cap="sm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cap="sm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sm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Изображения Майтреи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944" y="726510"/>
            <a:ext cx="11224365" cy="545045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Самые ранние изображения Майтреи относятся к раннему периоду скульптур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Гандхары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Индии,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-му веку н.э. 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Майтрея изображается в нескольких формах: стоящим и сидящим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Самой известной и самой большой статуей Майтреи является статуя Будды Майтреи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Лэшане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КНР, высота которой равна 71 м.</a:t>
            </a:r>
          </a:p>
          <a:p>
            <a:r>
              <a:rPr lang="ru-RU" dirty="0" smtClean="0"/>
              <a:t>Майтрея – в </a:t>
            </a:r>
            <a:r>
              <a:rPr lang="ru-RU" dirty="0" err="1" smtClean="0"/>
              <a:t>Юнхегуне</a:t>
            </a:r>
            <a:r>
              <a:rPr lang="ru-RU" dirty="0" smtClean="0"/>
              <a:t>, 1750 г. – 18 м. над землей, 8 – под землей</a:t>
            </a:r>
          </a:p>
          <a:p>
            <a:r>
              <a:rPr lang="ru-RU" dirty="0" smtClean="0"/>
              <a:t>Майтрея – в </a:t>
            </a:r>
            <a:r>
              <a:rPr lang="ru-RU" dirty="0" err="1" smtClean="0"/>
              <a:t>Лавране</a:t>
            </a:r>
            <a:r>
              <a:rPr lang="ru-RU" dirty="0" smtClean="0"/>
              <a:t>, 1788-1790 – в позе будущего Будды – 80 локтей</a:t>
            </a:r>
          </a:p>
          <a:p>
            <a:r>
              <a:rPr lang="ru-RU" dirty="0" smtClean="0"/>
              <a:t>Майтрея – в Урге, 1834 г. – 50 локтей - 16 м., восстановлена в 2018 г., 23 м.</a:t>
            </a:r>
          </a:p>
          <a:p>
            <a:r>
              <a:rPr lang="ru-RU" dirty="0" err="1" smtClean="0"/>
              <a:t>Цугольский</a:t>
            </a:r>
            <a:r>
              <a:rPr lang="ru-RU" dirty="0" smtClean="0"/>
              <a:t> М – 1897 г., 8.5 м., восстановлен в 2013 г.</a:t>
            </a:r>
          </a:p>
          <a:p>
            <a:r>
              <a:rPr lang="ru-RU" dirty="0" smtClean="0"/>
              <a:t>Анинский – 1897 г., 11.5 м. </a:t>
            </a:r>
          </a:p>
          <a:p>
            <a:r>
              <a:rPr lang="ru-RU" dirty="0" smtClean="0"/>
              <a:t>Майтрея в Лаганском </a:t>
            </a:r>
            <a:r>
              <a:rPr lang="ru-RU" dirty="0" err="1" smtClean="0"/>
              <a:t>хуруле</a:t>
            </a:r>
            <a:r>
              <a:rPr lang="ru-RU" dirty="0" smtClean="0"/>
              <a:t> – 12.5 м. – 2019 г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65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Leshan Buddha Statue 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" y="551145"/>
            <a:ext cx="5874707" cy="601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75" y="156982"/>
            <a:ext cx="4259893" cy="66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4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943"/>
            <a:ext cx="10515600" cy="6889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https://www.tury.ru/img.php?gid=252433&amp;pid=1395197&amp;v=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3" y="1028104"/>
            <a:ext cx="3713764" cy="53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857" y="975882"/>
            <a:ext cx="3359063" cy="5463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740" y="1070949"/>
            <a:ext cx="3882318" cy="53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4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2" y="166255"/>
            <a:ext cx="11651673" cy="78480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ПИСЬМЕННЫЕ ИСТОЧНИКИ КУЛЬТА ПОЧИТАНИЯ МАЙТРЕИ И ДРУГИХ РЕЛИГИОЗНЫХ ОБЪЕКТОВ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" y="1108364"/>
            <a:ext cx="11817927" cy="538941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оявление специального жанра в тибето-монгольской литературе – пособий или руководств по освящению и «оживлению» статуй и других буддистских религиозных объектов, храмов, дуганов и т.д., а также текстов, содержащих список или описание предметов, вкладываемых во внутрь ступ и статуй, называемых гарчаками (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dkar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chag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r>
              <a:rPr lang="ru-RU" dirty="0"/>
              <a:t>О популярности ритуалов освящения свидетельствует наличие более 200 сочинений на тибетском языке, выявленных Я. </a:t>
            </a:r>
            <a:r>
              <a:rPr lang="ru-RU" dirty="0" err="1"/>
              <a:t>Бентор</a:t>
            </a:r>
            <a:r>
              <a:rPr lang="ru-RU" dirty="0"/>
              <a:t> [</a:t>
            </a:r>
            <a:r>
              <a:rPr lang="en-US" dirty="0" err="1"/>
              <a:t>Bentor</a:t>
            </a:r>
            <a:r>
              <a:rPr lang="ru-RU" dirty="0"/>
              <a:t> 1996 </a:t>
            </a:r>
            <a:r>
              <a:rPr lang="en-US" dirty="0"/>
              <a:t>b</a:t>
            </a:r>
            <a:r>
              <a:rPr lang="ru-RU" dirty="0"/>
              <a:t>: 299-300]. </a:t>
            </a:r>
            <a:endParaRPr lang="ru-RU" dirty="0" smtClean="0"/>
          </a:p>
          <a:p>
            <a:r>
              <a:rPr lang="ru-RU" dirty="0"/>
              <a:t>обряд освящения, состоит из ряда последовательных действий и обрядов, начиная с ритуалов выбора и испрашивания места для возведения объекта, после чего следуют обряды освящения указанного места. Далее следует сложный многокомпонентный обряд закладывания реликвий в статую, называемый </a:t>
            </a:r>
            <a:r>
              <a:rPr lang="ru-RU" dirty="0" err="1"/>
              <a:t>шун-шуг</a:t>
            </a:r>
            <a:r>
              <a:rPr lang="ru-RU" dirty="0"/>
              <a:t> (от </a:t>
            </a:r>
            <a:r>
              <a:rPr lang="ru-RU" dirty="0" err="1"/>
              <a:t>тиб</a:t>
            </a:r>
            <a:r>
              <a:rPr lang="ru-RU" dirty="0"/>
              <a:t>. </a:t>
            </a:r>
            <a:r>
              <a:rPr lang="en-US" dirty="0" err="1"/>
              <a:t>gzungs</a:t>
            </a:r>
            <a:r>
              <a:rPr lang="en-US" dirty="0"/>
              <a:t> </a:t>
            </a:r>
            <a:r>
              <a:rPr lang="en-US" dirty="0" err="1"/>
              <a:t>gzug</a:t>
            </a:r>
            <a:r>
              <a:rPr lang="ru-RU" dirty="0"/>
              <a:t>), сопровождаемый многими специальными </a:t>
            </a:r>
            <a:r>
              <a:rPr lang="ru-RU" dirty="0" smtClean="0"/>
              <a:t>ритуалами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 завершения работ по заполнению статуи, ее опечатывания начинается сам обряд освящения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рабнай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rab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gnas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60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873344" cy="119149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Подготовка к освящению Майтреи в Агинском дацане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461" y="1191492"/>
            <a:ext cx="2903790" cy="509630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582477"/>
              </p:ext>
            </p:extLst>
          </p:nvPr>
        </p:nvGraphicFramePr>
        <p:xfrm>
          <a:off x="3602038" y="1192211"/>
          <a:ext cx="7751763" cy="5568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921"/>
                <a:gridCol w="2583921"/>
                <a:gridCol w="2583921"/>
              </a:tblGrid>
              <a:tr h="27844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844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302" y="4107454"/>
            <a:ext cx="2311214" cy="2555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873" y="1191492"/>
            <a:ext cx="3071481" cy="5096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038" y="748806"/>
            <a:ext cx="3687617" cy="3227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696" y="748806"/>
            <a:ext cx="3260719" cy="3227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405" y="3976254"/>
            <a:ext cx="2481119" cy="24041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-103389" t="-39437" r="111497" b="50811"/>
          <a:stretch/>
        </p:blipFill>
        <p:spPr>
          <a:xfrm>
            <a:off x="5284041" y="1002685"/>
            <a:ext cx="2542483" cy="2783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7780" t="15676" r="21823" b="-2727"/>
          <a:stretch/>
        </p:blipFill>
        <p:spPr>
          <a:xfrm>
            <a:off x="7583141" y="3959604"/>
            <a:ext cx="2576947" cy="28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6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98367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Содержание «Истории Большого Майдара», 24 л.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0217" y="775855"/>
            <a:ext cx="11194474" cy="6082145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1881 г – принято решение, </a:t>
            </a:r>
            <a:r>
              <a:rPr lang="ru-RU" dirty="0"/>
              <a:t>1891 </a:t>
            </a:r>
            <a:r>
              <a:rPr lang="ru-RU" dirty="0" smtClean="0"/>
              <a:t>г. – разрешение </a:t>
            </a:r>
          </a:p>
          <a:p>
            <a:r>
              <a:rPr lang="ru-RU" dirty="0" smtClean="0"/>
              <a:t>1896 г. весной выезд в </a:t>
            </a:r>
            <a:r>
              <a:rPr lang="ru-RU" dirty="0" err="1" smtClean="0"/>
              <a:t>Долоннор</a:t>
            </a:r>
            <a:r>
              <a:rPr lang="ru-RU" dirty="0" smtClean="0"/>
              <a:t> через Ургу </a:t>
            </a:r>
          </a:p>
          <a:p>
            <a:r>
              <a:rPr lang="ru-RU" dirty="0" smtClean="0"/>
              <a:t>В мастерской  Юнке-Ин-Тун-Жан заказ выполнен 22 числа последнего осеннего месяца. На 80 верблюдах</a:t>
            </a:r>
          </a:p>
          <a:p>
            <a:r>
              <a:rPr lang="ru-RU" dirty="0" smtClean="0"/>
              <a:t>На 38-ой день прибытие в Ургу</a:t>
            </a:r>
          </a:p>
          <a:p>
            <a:r>
              <a:rPr lang="ru-RU" dirty="0" smtClean="0"/>
              <a:t>На 9-й день первого месяца нового года (1897 г.) из Урги 20 человек из Анинского дацана </a:t>
            </a:r>
            <a:r>
              <a:rPr lang="ru-RU" dirty="0" smtClean="0"/>
              <a:t>вывезли на 42 телегах</a:t>
            </a:r>
          </a:p>
          <a:p>
            <a:r>
              <a:rPr lang="ru-RU" dirty="0" smtClean="0"/>
              <a:t>Торжественная встреча в дацане, сведения о строительстве храма </a:t>
            </a:r>
            <a:r>
              <a:rPr lang="ru-RU" dirty="0" err="1" smtClean="0"/>
              <a:t>дл</a:t>
            </a:r>
            <a:r>
              <a:rPr lang="ru-RU" dirty="0" smtClean="0"/>
              <a:t> Майтреи</a:t>
            </a:r>
          </a:p>
          <a:p>
            <a:r>
              <a:rPr lang="ru-RU" dirty="0" smtClean="0"/>
              <a:t>Описание реликвий и церемоний (</a:t>
            </a:r>
            <a:r>
              <a:rPr lang="ru-RU" dirty="0" err="1" smtClean="0"/>
              <a:t>лл</a:t>
            </a:r>
            <a:r>
              <a:rPr lang="ru-RU" dirty="0" smtClean="0"/>
              <a:t>. 7-17)</a:t>
            </a:r>
          </a:p>
          <a:p>
            <a:r>
              <a:rPr lang="ru-RU" dirty="0" smtClean="0"/>
              <a:t>Церемония освящения статуи (2 этапа), 1897 г. , торжества по случаю освящения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984182" y="1371600"/>
            <a:ext cx="207818" cy="480536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821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773</Words>
  <Application>Microsoft Office PowerPoint</Application>
  <PresentationFormat>Широкоэкранный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Тибето-монгольские традиции культа Майтреи в бурятском буддизме: освящение статуи Майтреи в Анинском дацане </vt:lpstr>
      <vt:lpstr>«История (описание) бурхана Анинского дацана “Большой” Майдари» </vt:lpstr>
      <vt:lpstr>Культ Грядущего Будды – Будды Майтреи</vt:lpstr>
      <vt:lpstr> Изображения Майтреи </vt:lpstr>
      <vt:lpstr>Презентация PowerPoint</vt:lpstr>
      <vt:lpstr>Презентация PowerPoint</vt:lpstr>
      <vt:lpstr>ПИСЬМЕННЫЕ ИСТОЧНИКИ КУЛЬТА ПОЧИТАНИЯ МАЙТРЕИ И ДРУГИХ РЕЛИГИОЗНЫХ ОБЪЕКТОВ</vt:lpstr>
      <vt:lpstr> Подготовка к освящению Майтреи в Агинском дацане </vt:lpstr>
      <vt:lpstr>Содержание «Истории Большого Майдара», 24 л.</vt:lpstr>
      <vt:lpstr>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Тибето-монгольские традиции культа Майтреи в бурятском буддизме: освящение статуи Майтреи в Анинском дацане</dc:title>
  <dc:creator>Пользователь Windows</dc:creator>
  <cp:lastModifiedBy>Пользователь Windows</cp:lastModifiedBy>
  <cp:revision>17</cp:revision>
  <dcterms:created xsi:type="dcterms:W3CDTF">2020-10-07T01:15:10Z</dcterms:created>
  <dcterms:modified xsi:type="dcterms:W3CDTF">2020-10-07T04:57:14Z</dcterms:modified>
</cp:coreProperties>
</file>