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/>
                <a:ea typeface="Calibri"/>
              </a:rPr>
              <a:t>Элементы волшебной сказки в цикле рассказов о Мастере-</a:t>
            </a:r>
            <a:r>
              <a:rPr lang="ru-RU" b="1" dirty="0" err="1">
                <a:latin typeface="Times New Roman"/>
                <a:ea typeface="Calibri"/>
              </a:rPr>
              <a:t>Аргачи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r"/>
            <a:r>
              <a:rPr lang="ru-RU" dirty="0" smtClean="0"/>
              <a:t>Носов Д.А. (Институт восточных рукописей РАН)</a:t>
            </a:r>
          </a:p>
          <a:p>
            <a:pPr algn="r"/>
            <a:r>
              <a:rPr lang="ru-RU" dirty="0" err="1" smtClean="0"/>
              <a:t>Сичинбат</a:t>
            </a:r>
            <a:r>
              <a:rPr lang="ru-RU" dirty="0"/>
              <a:t> (Институт этнических литератур </a:t>
            </a:r>
            <a:r>
              <a:rPr lang="ru-RU" dirty="0" smtClean="0"/>
              <a:t>АОН КНР)</a:t>
            </a:r>
          </a:p>
          <a:p>
            <a:pPr algn="just"/>
            <a:endParaRPr lang="ru-RU" dirty="0" smtClean="0"/>
          </a:p>
          <a:p>
            <a:pPr algn="just"/>
            <a:r>
              <a:rPr lang="ru-RU" i="1" dirty="0" smtClean="0"/>
              <a:t>Исследование </a:t>
            </a:r>
            <a:r>
              <a:rPr lang="ru-RU" i="1" dirty="0"/>
              <a:t>выполнено при финансовой поддержке РФФИ и Академии общественных наук Китая в рамках научного проекта № 19-512-93002</a:t>
            </a: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870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97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Цикл рассказов о Мастере-</a:t>
            </a:r>
            <a:r>
              <a:rPr lang="ru-RU" dirty="0" err="1" smtClean="0"/>
              <a:t>Аргачи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Источники текстов: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latin typeface="Times New Roman"/>
                <a:ea typeface="Calibri"/>
              </a:rPr>
              <a:t>Arγači</a:t>
            </a:r>
            <a:r>
              <a:rPr lang="ru-RU" dirty="0">
                <a:latin typeface="Times New Roman"/>
                <a:ea typeface="Calibri"/>
              </a:rPr>
              <a:t> 1990 — </a:t>
            </a:r>
            <a:r>
              <a:rPr lang="ru-RU" dirty="0" err="1">
                <a:latin typeface="Times New Roman"/>
                <a:ea typeface="Calibri"/>
              </a:rPr>
              <a:t>Arγači</a:t>
            </a:r>
            <a:r>
              <a:rPr lang="ru-RU" dirty="0">
                <a:latin typeface="Times New Roman"/>
                <a:ea typeface="Calibri"/>
              </a:rPr>
              <a:t>. </a:t>
            </a:r>
            <a:r>
              <a:rPr lang="ru-RU" dirty="0" err="1">
                <a:latin typeface="Times New Roman"/>
                <a:ea typeface="Calibri"/>
              </a:rPr>
              <a:t>Arad-un</a:t>
            </a:r>
            <a:r>
              <a:rPr lang="ru-RU" dirty="0">
                <a:latin typeface="Times New Roman"/>
                <a:ea typeface="Calibri"/>
              </a:rPr>
              <a:t> </a:t>
            </a:r>
            <a:r>
              <a:rPr lang="ru-RU" dirty="0" err="1">
                <a:latin typeface="Times New Roman"/>
                <a:ea typeface="Calibri"/>
              </a:rPr>
              <a:t>aman</a:t>
            </a:r>
            <a:r>
              <a:rPr lang="ru-RU" dirty="0">
                <a:latin typeface="Times New Roman"/>
                <a:ea typeface="Calibri"/>
              </a:rPr>
              <a:t> </a:t>
            </a:r>
            <a:r>
              <a:rPr lang="ru-RU" dirty="0" err="1">
                <a:latin typeface="Times New Roman"/>
                <a:ea typeface="Calibri"/>
              </a:rPr>
              <a:t>jokiy</a:t>
            </a:r>
            <a:r>
              <a:rPr lang="en-US" dirty="0">
                <a:latin typeface="Times New Roman"/>
                <a:ea typeface="Calibri"/>
              </a:rPr>
              <a:t>a</a:t>
            </a:r>
            <a:r>
              <a:rPr lang="ru-RU" dirty="0">
                <a:latin typeface="Times New Roman"/>
                <a:ea typeface="Calibri"/>
              </a:rPr>
              <a:t>l. </a:t>
            </a:r>
            <a:r>
              <a:rPr lang="en-US" dirty="0" err="1">
                <a:latin typeface="Times New Roman"/>
                <a:ea typeface="Calibri"/>
              </a:rPr>
              <a:t>Urumči</a:t>
            </a:r>
            <a:r>
              <a:rPr lang="en-US" dirty="0">
                <a:latin typeface="Times New Roman"/>
                <a:ea typeface="Calibri"/>
              </a:rPr>
              <a:t>: </a:t>
            </a:r>
            <a:r>
              <a:rPr lang="en-US" dirty="0" err="1">
                <a:latin typeface="Times New Roman"/>
                <a:ea typeface="Calibri"/>
              </a:rPr>
              <a:t>Šinjiyang</a:t>
            </a:r>
            <a:r>
              <a:rPr lang="en-US" dirty="0">
                <a:latin typeface="Times New Roman"/>
                <a:ea typeface="Calibri"/>
              </a:rPr>
              <a:t>-un </a:t>
            </a:r>
            <a:r>
              <a:rPr lang="en-US" dirty="0" err="1">
                <a:latin typeface="Times New Roman"/>
                <a:ea typeface="Calibri"/>
              </a:rPr>
              <a:t>arad</a:t>
            </a:r>
            <a:r>
              <a:rPr lang="en-US" dirty="0">
                <a:latin typeface="Times New Roman"/>
                <a:ea typeface="Calibri"/>
              </a:rPr>
              <a:t>-un </a:t>
            </a:r>
            <a:r>
              <a:rPr lang="en-US" dirty="0" err="1">
                <a:latin typeface="Times New Roman"/>
                <a:ea typeface="Calibri"/>
              </a:rPr>
              <a:t>keblel-ün</a:t>
            </a:r>
            <a:r>
              <a:rPr lang="en-US" dirty="0">
                <a:latin typeface="Times New Roman"/>
                <a:ea typeface="Calibri"/>
              </a:rPr>
              <a:t> </a:t>
            </a:r>
            <a:r>
              <a:rPr lang="en-US" dirty="0" err="1">
                <a:latin typeface="Times New Roman"/>
                <a:ea typeface="Calibri"/>
              </a:rPr>
              <a:t>qoryi</a:t>
            </a:r>
            <a:r>
              <a:rPr lang="en-US" dirty="0">
                <a:latin typeface="Times New Roman"/>
                <a:ea typeface="Calibri"/>
              </a:rPr>
              <a:t>-a, 1990. 167 </a:t>
            </a:r>
            <a:r>
              <a:rPr lang="ru-RU" dirty="0">
                <a:latin typeface="Times New Roman"/>
                <a:ea typeface="Calibri"/>
              </a:rPr>
              <a:t>с</a:t>
            </a:r>
            <a:r>
              <a:rPr lang="en-US" dirty="0" smtClean="0">
                <a:latin typeface="Times New Roman"/>
                <a:ea typeface="Calibri"/>
              </a:rPr>
              <a:t>.</a:t>
            </a:r>
            <a:endParaRPr lang="ru-RU" dirty="0" smtClean="0">
              <a:latin typeface="Times New Roman"/>
              <a:ea typeface="Calibri"/>
            </a:endParaRP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Катуу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2002 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Торгууд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ардын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аман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зохиол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Эмхтгэн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боловсруулж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эрдэм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шинжилгээний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удиртгал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бичиж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тайлбар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зүүлт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үйлдсэн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Доктор, профессор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Б.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Катуу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УБ., 2002. 461 х.</a:t>
            </a:r>
          </a:p>
        </p:txBody>
      </p:sp>
    </p:spTree>
    <p:extLst>
      <p:ext uri="{BB962C8B-B14F-4D97-AF65-F5344CB8AC3E}">
        <p14:creationId xmlns:p14="http://schemas.microsoft.com/office/powerpoint/2010/main" val="43244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Ареал распространения Хитреца-</a:t>
            </a:r>
            <a:r>
              <a:rPr lang="ru-RU" dirty="0" err="1" smtClean="0"/>
              <a:t>Аргачи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Ойраты Синьцзяна (КНР);</a:t>
            </a:r>
          </a:p>
          <a:p>
            <a:r>
              <a:rPr lang="ru-RU" dirty="0" smtClean="0"/>
              <a:t>Ойраты запада Монголии (</a:t>
            </a:r>
            <a:r>
              <a:rPr lang="ru-RU" dirty="0" err="1" smtClean="0"/>
              <a:t>торгуты</a:t>
            </a:r>
            <a:r>
              <a:rPr lang="ru-RU" dirty="0"/>
              <a:t> из </a:t>
            </a:r>
            <a:r>
              <a:rPr lang="ru-RU" dirty="0" smtClean="0"/>
              <a:t>этнических групп </a:t>
            </a:r>
            <a:r>
              <a:rPr lang="ru-RU" i="1" dirty="0" err="1"/>
              <a:t>ховогсайр</a:t>
            </a:r>
            <a:r>
              <a:rPr lang="ru-RU" dirty="0"/>
              <a:t>, </a:t>
            </a:r>
            <a:r>
              <a:rPr lang="ru-RU" i="1" dirty="0" err="1" smtClean="0"/>
              <a:t>бээлийн</a:t>
            </a:r>
            <a:r>
              <a:rPr lang="ru-RU" dirty="0"/>
              <a:t>, </a:t>
            </a:r>
            <a:r>
              <a:rPr lang="ru-RU" i="1" dirty="0" err="1" smtClean="0"/>
              <a:t>вангийн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dirty="0" smtClean="0"/>
              <a:t>из </a:t>
            </a:r>
            <a:r>
              <a:rPr lang="ru-RU" dirty="0"/>
              <a:t>рода </a:t>
            </a:r>
            <a:r>
              <a:rPr lang="ru-RU" i="1" dirty="0" err="1"/>
              <a:t>хошууд</a:t>
            </a:r>
            <a:r>
              <a:rPr lang="ru-RU" dirty="0" smtClean="0"/>
              <a:t>);</a:t>
            </a:r>
          </a:p>
          <a:p>
            <a:r>
              <a:rPr lang="ru-RU" dirty="0" smtClean="0"/>
              <a:t>Шорцы (АТ1535; </a:t>
            </a:r>
            <a:r>
              <a:rPr lang="ru-RU" i="1" dirty="0" err="1" smtClean="0"/>
              <a:t>Аргачи</a:t>
            </a:r>
            <a:r>
              <a:rPr lang="ru-RU" dirty="0" smtClean="0"/>
              <a:t> - протагонист);</a:t>
            </a:r>
          </a:p>
          <a:p>
            <a:pPr lvl="0"/>
            <a:r>
              <a:rPr lang="ru-RU" dirty="0" smtClean="0"/>
              <a:t>Алтайцы </a:t>
            </a:r>
            <a:r>
              <a:rPr lang="ru-RU" dirty="0">
                <a:solidFill>
                  <a:prstClr val="black"/>
                </a:solidFill>
              </a:rPr>
              <a:t>(АТ1535; </a:t>
            </a:r>
            <a:r>
              <a:rPr lang="ru-RU" i="1" dirty="0" err="1">
                <a:solidFill>
                  <a:prstClr val="black"/>
                </a:solidFill>
              </a:rPr>
              <a:t>Аргачи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smtClean="0">
                <a:solidFill>
                  <a:prstClr val="black"/>
                </a:solidFill>
              </a:rPr>
              <a:t>-антагонист).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28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Ойратский цикл </a:t>
            </a:r>
            <a:r>
              <a:rPr lang="ru-RU" sz="3600" b="1" dirty="0"/>
              <a:t>рассказов о </a:t>
            </a:r>
            <a:r>
              <a:rPr lang="ru-RU" sz="3600" b="1" dirty="0" smtClean="0"/>
              <a:t>Мастере-</a:t>
            </a:r>
            <a:r>
              <a:rPr lang="ru-RU" sz="3600" b="1" dirty="0" err="1" smtClean="0"/>
              <a:t>Аргачи</a:t>
            </a: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>- бытовые сказки: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отсутствие </a:t>
            </a:r>
            <a:r>
              <a:rPr lang="ru-RU" dirty="0" smtClean="0"/>
              <a:t>дихотомии </a:t>
            </a:r>
            <a:r>
              <a:rPr lang="ru-RU" dirty="0"/>
              <a:t>«нашего» и «потустороннего» миров, четкое отождествление мира в котором происходит действие, с </a:t>
            </a:r>
            <a:r>
              <a:rPr lang="ru-RU" dirty="0" smtClean="0"/>
              <a:t>реальным;</a:t>
            </a:r>
          </a:p>
          <a:p>
            <a:r>
              <a:rPr lang="ru-RU" dirty="0"/>
              <a:t>четкое определение социального положения </a:t>
            </a:r>
            <a:r>
              <a:rPr lang="ru-RU" dirty="0" smtClean="0"/>
              <a:t>героев;</a:t>
            </a:r>
          </a:p>
          <a:p>
            <a:r>
              <a:rPr lang="ru-RU" dirty="0" err="1"/>
              <a:t>Аргачи</a:t>
            </a:r>
            <a:r>
              <a:rPr lang="ru-RU" dirty="0"/>
              <a:t> всегда побеждает </a:t>
            </a:r>
            <a:r>
              <a:rPr lang="ru-RU" dirty="0" smtClean="0"/>
              <a:t>антагониста;</a:t>
            </a:r>
          </a:p>
          <a:p>
            <a:r>
              <a:rPr lang="ru-RU" dirty="0"/>
              <a:t>в сказках об </a:t>
            </a:r>
            <a:r>
              <a:rPr lang="ru-RU" dirty="0" err="1"/>
              <a:t>Аргачи</a:t>
            </a:r>
            <a:r>
              <a:rPr lang="ru-RU" dirty="0"/>
              <a:t> мифологические персонажи </a:t>
            </a:r>
            <a:r>
              <a:rPr lang="ru-RU" dirty="0" err="1" smtClean="0"/>
              <a:t>десакрализованы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098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Элементы иных фольклорных жанров и разновидностей сказочного нарратива в рассказах о </a:t>
            </a:r>
            <a:r>
              <a:rPr lang="ru-RU" sz="3100" dirty="0" err="1" smtClean="0"/>
              <a:t>Аргачи</a:t>
            </a:r>
            <a:r>
              <a:rPr lang="ru-RU" sz="3100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Паремии;</a:t>
            </a:r>
          </a:p>
          <a:p>
            <a:r>
              <a:rPr lang="ru-RU" dirty="0" smtClean="0"/>
              <a:t>Мифологические рассказы;</a:t>
            </a:r>
          </a:p>
          <a:p>
            <a:r>
              <a:rPr lang="ru-RU" dirty="0" smtClean="0"/>
              <a:t>Волшебная сказка (художественные образы; отдельные функции действующих лиц и полные повествовательные цепочки).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404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Связка функций действующих лиц «трудная задача» - «решение».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spc="-30" dirty="0">
                <a:latin typeface="Times New Roman"/>
                <a:ea typeface="Calibri"/>
              </a:rPr>
              <a:t>«</a:t>
            </a:r>
            <a:r>
              <a:rPr lang="en-US" i="1" spc="-30" dirty="0">
                <a:latin typeface="Times New Roman"/>
                <a:ea typeface="Calibri"/>
              </a:rPr>
              <a:t>A</a:t>
            </a:r>
            <a:r>
              <a:rPr lang="ru-RU" i="1" spc="-30" dirty="0">
                <a:latin typeface="Times New Roman"/>
                <a:ea typeface="Calibri"/>
              </a:rPr>
              <a:t>ǰ</a:t>
            </a:r>
            <a:r>
              <a:rPr lang="en-US" i="1" spc="-30" dirty="0" err="1">
                <a:latin typeface="Times New Roman"/>
                <a:ea typeface="Calibri"/>
              </a:rPr>
              <a:t>ir</a:t>
            </a:r>
            <a:r>
              <a:rPr lang="ru-RU" i="1" spc="-30" dirty="0">
                <a:latin typeface="Times New Roman"/>
                <a:ea typeface="Calibri"/>
              </a:rPr>
              <a:t>ɣ-</a:t>
            </a:r>
            <a:r>
              <a:rPr lang="en-US" i="1" spc="-30" dirty="0">
                <a:latin typeface="Times New Roman"/>
                <a:ea typeface="Calibri"/>
              </a:rPr>
              <a:t>a</a:t>
            </a:r>
            <a:r>
              <a:rPr lang="ru-RU" i="1" spc="-30" dirty="0">
                <a:latin typeface="Times New Roman"/>
                <a:ea typeface="Calibri"/>
              </a:rPr>
              <a:t>-</a:t>
            </a:r>
            <a:r>
              <a:rPr lang="en-US" i="1" spc="-30" dirty="0">
                <a:latin typeface="Times New Roman"/>
                <a:ea typeface="Calibri"/>
              </a:rPr>
              <a:t>yin s</a:t>
            </a:r>
            <a:r>
              <a:rPr lang="ru-RU" i="1" spc="-30" dirty="0">
                <a:latin typeface="Times New Roman"/>
                <a:ea typeface="Calibri"/>
              </a:rPr>
              <a:t>ü-</a:t>
            </a:r>
            <a:r>
              <a:rPr lang="en-US" i="1" spc="-30" dirty="0" err="1">
                <a:latin typeface="Times New Roman"/>
                <a:ea typeface="Calibri"/>
              </a:rPr>
              <a:t>ber</a:t>
            </a:r>
            <a:r>
              <a:rPr lang="en-US" i="1" spc="-30" dirty="0">
                <a:latin typeface="Times New Roman"/>
                <a:ea typeface="Calibri"/>
              </a:rPr>
              <a:t> </a:t>
            </a:r>
            <a:r>
              <a:rPr lang="en-US" i="1" spc="-30" dirty="0" err="1">
                <a:latin typeface="Times New Roman"/>
                <a:ea typeface="Calibri"/>
              </a:rPr>
              <a:t>ariki</a:t>
            </a:r>
            <a:r>
              <a:rPr lang="en-US" i="1" spc="-30" dirty="0">
                <a:latin typeface="Times New Roman"/>
                <a:ea typeface="Calibri"/>
              </a:rPr>
              <a:t> </a:t>
            </a:r>
            <a:r>
              <a:rPr lang="en-US" i="1" spc="-30" dirty="0" err="1">
                <a:latin typeface="Times New Roman"/>
                <a:ea typeface="Calibri"/>
              </a:rPr>
              <a:t>neregsen</a:t>
            </a:r>
            <a:r>
              <a:rPr lang="en-US" i="1" spc="-30" dirty="0">
                <a:latin typeface="Times New Roman"/>
                <a:ea typeface="Calibri"/>
              </a:rPr>
              <a:t> </a:t>
            </a:r>
            <a:r>
              <a:rPr lang="en-US" i="1" spc="-30" dirty="0" err="1">
                <a:latin typeface="Times New Roman"/>
                <a:ea typeface="Calibri"/>
              </a:rPr>
              <a:t>ni</a:t>
            </a:r>
            <a:r>
              <a:rPr lang="ru-RU" spc="-30" dirty="0">
                <a:latin typeface="Times New Roman"/>
                <a:ea typeface="Calibri"/>
              </a:rPr>
              <a:t>» (Как гнал водку из молока жеребца) [</a:t>
            </a:r>
            <a:r>
              <a:rPr lang="ru-RU" dirty="0" err="1">
                <a:latin typeface="Times New Roman"/>
                <a:ea typeface="Calibri"/>
              </a:rPr>
              <a:t>Arγači</a:t>
            </a:r>
            <a:r>
              <a:rPr lang="ru-RU" dirty="0">
                <a:latin typeface="Times New Roman"/>
                <a:ea typeface="Calibri"/>
              </a:rPr>
              <a:t> 1990: 29-31</a:t>
            </a:r>
            <a:r>
              <a:rPr lang="ru-RU" spc="-30" dirty="0">
                <a:latin typeface="Times New Roman"/>
                <a:ea typeface="Calibri"/>
              </a:rPr>
              <a:t>]: герою ставится невыполнимая задача – приготовить напиток из молока </a:t>
            </a:r>
            <a:r>
              <a:rPr lang="ru-RU" spc="-30" dirty="0" smtClean="0">
                <a:latin typeface="Times New Roman"/>
                <a:ea typeface="Calibri"/>
              </a:rPr>
              <a:t>жеребца; </a:t>
            </a:r>
            <a:r>
              <a:rPr lang="ru-RU" spc="-30" dirty="0" err="1">
                <a:latin typeface="Times New Roman"/>
                <a:ea typeface="Calibri"/>
              </a:rPr>
              <a:t>Аргачи</a:t>
            </a:r>
            <a:r>
              <a:rPr lang="ru-RU" spc="-30" dirty="0">
                <a:latin typeface="Times New Roman"/>
                <a:ea typeface="Calibri"/>
              </a:rPr>
              <a:t> </a:t>
            </a:r>
            <a:r>
              <a:rPr lang="ru-RU" spc="-30" dirty="0" smtClean="0">
                <a:latin typeface="Times New Roman"/>
                <a:ea typeface="Calibri"/>
              </a:rPr>
              <a:t>заставляет </a:t>
            </a:r>
            <a:r>
              <a:rPr lang="ru-RU" spc="-30" dirty="0">
                <a:latin typeface="Times New Roman"/>
                <a:ea typeface="Calibri"/>
              </a:rPr>
              <a:t>антагониста самостоятельно признать, что это </a:t>
            </a:r>
            <a:r>
              <a:rPr lang="ru-RU" spc="-30" dirty="0" smtClean="0">
                <a:latin typeface="Times New Roman"/>
                <a:ea typeface="Calibri"/>
              </a:rPr>
              <a:t>невозможно.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Эргүү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ванг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ичээсэн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(Как пристыдил бестолкового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[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Катуу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2002: 277-278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]: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антагонист просит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Аргачи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свить веревку из пепла.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Аргачи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готовит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веревку из степной травы, затем сжигает ее, аккуратно положив на тарелку. Вернувшись с получившейся веревкой на тарелке,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Аргачи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предлагает антагонисту самому взять ее в руки и тем самым выигрывает спор.</a:t>
            </a:r>
          </a:p>
        </p:txBody>
      </p:sp>
    </p:spTree>
    <p:extLst>
      <p:ext uri="{BB962C8B-B14F-4D97-AF65-F5344CB8AC3E}">
        <p14:creationId xmlns:p14="http://schemas.microsoft.com/office/powerpoint/2010/main" val="234633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450215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3100" dirty="0" smtClean="0"/>
              <a:t>Связка функций действующих лиц </a:t>
            </a:r>
            <a:br>
              <a:rPr lang="ru-RU" sz="3100" dirty="0" smtClean="0"/>
            </a:br>
            <a:r>
              <a:rPr lang="en-US" sz="3100" i="1" spc="-30" dirty="0" smtClean="0">
                <a:latin typeface="Times New Roman"/>
                <a:ea typeface="Calibri"/>
                <a:cs typeface="Mongolian Baiti"/>
              </a:rPr>
              <a:t>i </a:t>
            </a:r>
            <a:r>
              <a:rPr lang="ru-RU" sz="3100" i="1" spc="-30" dirty="0">
                <a:latin typeface="Times New Roman"/>
                <a:ea typeface="Calibri"/>
                <a:cs typeface="Mongolian Baiti"/>
              </a:rPr>
              <a:t>З-Р Т </a:t>
            </a:r>
            <a:r>
              <a:rPr lang="ru-RU" sz="3100" i="1" spc="-30" dirty="0" smtClean="0">
                <a:latin typeface="Times New Roman"/>
                <a:ea typeface="Calibri"/>
                <a:cs typeface="Mongolian Baiti"/>
              </a:rPr>
              <a:t>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pc="-30" dirty="0">
                <a:latin typeface="Times New Roman"/>
                <a:ea typeface="Calibri"/>
              </a:rPr>
              <a:t>«</a:t>
            </a:r>
            <a:r>
              <a:rPr lang="en-US" i="1" spc="-30" dirty="0">
                <a:latin typeface="Times New Roman"/>
                <a:ea typeface="Calibri"/>
              </a:rPr>
              <a:t>Da</a:t>
            </a:r>
            <a:r>
              <a:rPr lang="ru-RU" i="1" spc="-30" dirty="0">
                <a:latin typeface="Times New Roman"/>
                <a:ea typeface="Calibri"/>
              </a:rPr>
              <a:t>ɣ</a:t>
            </a:r>
            <a:r>
              <a:rPr lang="en-US" i="1" spc="-30" dirty="0" err="1">
                <a:latin typeface="Times New Roman"/>
                <a:ea typeface="Calibri"/>
              </a:rPr>
              <a:t>ardaq</a:t>
            </a:r>
            <a:r>
              <a:rPr lang="ru-RU" i="1" spc="-30" dirty="0">
                <a:latin typeface="Times New Roman"/>
                <a:ea typeface="Calibri"/>
              </a:rPr>
              <a:t> ü</a:t>
            </a:r>
            <a:r>
              <a:rPr lang="en-US" i="1" spc="-30" dirty="0" err="1">
                <a:latin typeface="Times New Roman"/>
                <a:ea typeface="Calibri"/>
              </a:rPr>
              <a:t>gei</a:t>
            </a:r>
            <a:r>
              <a:rPr lang="en-US" i="1" spc="-30" dirty="0">
                <a:latin typeface="Times New Roman"/>
                <a:ea typeface="Calibri"/>
              </a:rPr>
              <a:t> </a:t>
            </a:r>
            <a:r>
              <a:rPr lang="en-US" i="1" spc="-30" dirty="0" err="1">
                <a:latin typeface="Times New Roman"/>
                <a:ea typeface="Calibri"/>
              </a:rPr>
              <a:t>debel</a:t>
            </a:r>
            <a:r>
              <a:rPr lang="ru-RU" spc="-30" dirty="0">
                <a:latin typeface="Times New Roman"/>
                <a:ea typeface="Calibri"/>
              </a:rPr>
              <a:t>» (Незамерзающая </a:t>
            </a:r>
            <a:r>
              <a:rPr lang="ru-RU" spc="-30" dirty="0" err="1">
                <a:latin typeface="Times New Roman"/>
                <a:ea typeface="Calibri"/>
              </a:rPr>
              <a:t>дэли</a:t>
            </a:r>
            <a:r>
              <a:rPr lang="ru-RU" spc="-30" dirty="0">
                <a:latin typeface="Times New Roman"/>
                <a:ea typeface="Calibri"/>
              </a:rPr>
              <a:t>) [</a:t>
            </a:r>
            <a:r>
              <a:rPr lang="ru-RU" dirty="0" err="1">
                <a:latin typeface="Times New Roman"/>
                <a:ea typeface="Calibri"/>
              </a:rPr>
              <a:t>Arγači</a:t>
            </a:r>
            <a:r>
              <a:rPr lang="ru-RU" dirty="0">
                <a:latin typeface="Times New Roman"/>
                <a:ea typeface="Calibri"/>
              </a:rPr>
              <a:t> 1990: 8-9</a:t>
            </a:r>
            <a:r>
              <a:rPr lang="ru-RU" spc="-30" dirty="0" smtClean="0">
                <a:latin typeface="Times New Roman"/>
                <a:ea typeface="Calibri"/>
              </a:rPr>
              <a:t>]: А. запирают </a:t>
            </a:r>
            <a:r>
              <a:rPr lang="ru-RU" spc="-30" dirty="0">
                <a:latin typeface="Times New Roman"/>
                <a:ea typeface="Calibri"/>
              </a:rPr>
              <a:t>на ночь в холодном доме, чтобы он замерз насмерть. </a:t>
            </a:r>
            <a:r>
              <a:rPr lang="ru-RU" spc="-30" dirty="0" smtClean="0">
                <a:latin typeface="Times New Roman"/>
                <a:ea typeface="Calibri"/>
              </a:rPr>
              <a:t>А. находит </a:t>
            </a:r>
            <a:r>
              <a:rPr lang="ru-RU" spc="-30" dirty="0">
                <a:latin typeface="Times New Roman"/>
                <a:ea typeface="Calibri"/>
              </a:rPr>
              <a:t>камень в углу и начинает бегать </a:t>
            </a:r>
            <a:r>
              <a:rPr lang="ru-RU" spc="-30" dirty="0" smtClean="0">
                <a:latin typeface="Times New Roman"/>
                <a:ea typeface="Calibri"/>
              </a:rPr>
              <a:t>с ним </a:t>
            </a:r>
            <a:r>
              <a:rPr lang="ru-RU" spc="-30" dirty="0">
                <a:latin typeface="Times New Roman"/>
                <a:ea typeface="Calibri"/>
              </a:rPr>
              <a:t>в </a:t>
            </a:r>
            <a:r>
              <a:rPr lang="ru-RU" spc="-30" dirty="0" smtClean="0">
                <a:latin typeface="Times New Roman"/>
                <a:ea typeface="Calibri"/>
              </a:rPr>
              <a:t>обнимку по дому, физическая </a:t>
            </a:r>
            <a:r>
              <a:rPr lang="ru-RU" spc="-30" dirty="0">
                <a:latin typeface="Times New Roman"/>
                <a:ea typeface="Calibri"/>
              </a:rPr>
              <a:t>активность позволяет </a:t>
            </a:r>
            <a:r>
              <a:rPr lang="ru-RU" spc="-30" dirty="0" smtClean="0">
                <a:latin typeface="Times New Roman"/>
                <a:ea typeface="Calibri"/>
              </a:rPr>
              <a:t>пережить </a:t>
            </a:r>
            <a:r>
              <a:rPr lang="ru-RU" spc="-30" dirty="0">
                <a:latin typeface="Times New Roman"/>
                <a:ea typeface="Calibri"/>
              </a:rPr>
              <a:t>ночь. Наутро антагонист обнаруживает </a:t>
            </a:r>
            <a:r>
              <a:rPr lang="ru-RU" spc="-30" dirty="0" smtClean="0">
                <a:latin typeface="Times New Roman"/>
                <a:ea typeface="Calibri"/>
              </a:rPr>
              <a:t>А. </a:t>
            </a:r>
            <a:r>
              <a:rPr lang="ru-RU" spc="-30" dirty="0">
                <a:latin typeface="Times New Roman"/>
                <a:ea typeface="Calibri"/>
              </a:rPr>
              <a:t>живым и даже вспотевшим. </a:t>
            </a:r>
            <a:r>
              <a:rPr lang="ru-RU" spc="-30" dirty="0" smtClean="0">
                <a:latin typeface="Times New Roman"/>
                <a:ea typeface="Calibri"/>
              </a:rPr>
              <a:t>А. </a:t>
            </a:r>
            <a:r>
              <a:rPr lang="ru-RU" spc="-30" dirty="0">
                <a:latin typeface="Times New Roman"/>
                <a:ea typeface="Calibri"/>
              </a:rPr>
              <a:t>уверяет его, что согрелся благодаря свой волшебной </a:t>
            </a:r>
            <a:r>
              <a:rPr lang="ru-RU" i="1" spc="-30" dirty="0" err="1">
                <a:latin typeface="Times New Roman"/>
                <a:ea typeface="Calibri"/>
              </a:rPr>
              <a:t>дэли</a:t>
            </a:r>
            <a:r>
              <a:rPr lang="ru-RU" spc="-30" dirty="0">
                <a:latin typeface="Times New Roman"/>
                <a:ea typeface="Calibri"/>
              </a:rPr>
              <a:t>. Антагонист меняет </a:t>
            </a:r>
            <a:r>
              <a:rPr lang="ru-RU" i="1" spc="-30" dirty="0" err="1">
                <a:latin typeface="Times New Roman"/>
                <a:ea typeface="Calibri"/>
              </a:rPr>
              <a:t>дэли</a:t>
            </a:r>
            <a:r>
              <a:rPr lang="ru-RU" spc="-30" dirty="0">
                <a:latin typeface="Times New Roman"/>
                <a:ea typeface="Calibri"/>
              </a:rPr>
              <a:t> на свою одежду и ночью замерзает</a:t>
            </a:r>
            <a:r>
              <a:rPr lang="ru-RU" spc="-30" dirty="0" smtClean="0">
                <a:latin typeface="Times New Roman"/>
                <a:ea typeface="Calibri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446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Одноходовая волшебная сказка:</a:t>
            </a:r>
            <a:br>
              <a:rPr lang="ru-RU" dirty="0" smtClean="0"/>
            </a:br>
            <a:r>
              <a:rPr lang="en-US" i="1" spc="-30" dirty="0">
                <a:latin typeface="Times New Roman"/>
                <a:ea typeface="Calibri"/>
              </a:rPr>
              <a:t>i</a:t>
            </a:r>
            <a:r>
              <a:rPr lang="ru-RU" i="1" spc="-30" dirty="0">
                <a:latin typeface="Times New Roman"/>
                <a:ea typeface="Calibri"/>
              </a:rPr>
              <a:t> [А</a:t>
            </a:r>
            <a:r>
              <a:rPr lang="ru-RU" i="1" spc="-30" baseline="30000" dirty="0">
                <a:latin typeface="Times New Roman"/>
                <a:ea typeface="Calibri"/>
              </a:rPr>
              <a:t>15</a:t>
            </a:r>
            <a:r>
              <a:rPr lang="ru-RU" i="1" spc="-30" dirty="0">
                <a:latin typeface="Times New Roman"/>
                <a:ea typeface="Calibri"/>
              </a:rPr>
              <a:t> </a:t>
            </a:r>
            <a:r>
              <a:rPr lang="en-US" i="1" spc="-30" dirty="0">
                <a:latin typeface="Times New Roman"/>
                <a:ea typeface="Calibri"/>
              </a:rPr>
              <a:t>Z</a:t>
            </a:r>
            <a:r>
              <a:rPr lang="ru-RU" i="1" spc="-30" baseline="30000" dirty="0">
                <a:latin typeface="Times New Roman"/>
                <a:ea typeface="Calibri"/>
              </a:rPr>
              <a:t>9</a:t>
            </a:r>
            <a:r>
              <a:rPr lang="ru-RU" i="1" spc="-30" dirty="0">
                <a:latin typeface="Times New Roman"/>
                <a:ea typeface="Calibri"/>
              </a:rPr>
              <a:t> В</a:t>
            </a:r>
            <a:r>
              <a:rPr lang="ru-RU" i="1" spc="-30" baseline="30000" dirty="0">
                <a:latin typeface="Times New Roman"/>
                <a:ea typeface="Calibri"/>
              </a:rPr>
              <a:t>4</a:t>
            </a:r>
            <a:r>
              <a:rPr lang="ru-RU" i="1" spc="-30" dirty="0">
                <a:latin typeface="Times New Roman"/>
                <a:ea typeface="Calibri"/>
              </a:rPr>
              <a:t> </a:t>
            </a:r>
            <a:r>
              <a:rPr lang="en-US" i="1" spc="-30" dirty="0">
                <a:latin typeface="Times New Roman"/>
                <a:ea typeface="Calibri"/>
              </a:rPr>
              <a:t>R</a:t>
            </a:r>
            <a:r>
              <a:rPr lang="ru-RU" i="1" spc="-30" baseline="30000" dirty="0">
                <a:latin typeface="Times New Roman"/>
                <a:ea typeface="Calibri"/>
              </a:rPr>
              <a:t>3</a:t>
            </a:r>
            <a:r>
              <a:rPr lang="ru-RU" i="1" spc="-30" dirty="0">
                <a:latin typeface="Times New Roman"/>
                <a:ea typeface="Calibri"/>
              </a:rPr>
              <a:t> Л</a:t>
            </a:r>
            <a:r>
              <a:rPr lang="ru-RU" i="1" spc="-30" baseline="30000" dirty="0">
                <a:latin typeface="Times New Roman"/>
                <a:ea typeface="Calibri"/>
              </a:rPr>
              <a:t>1</a:t>
            </a:r>
            <a:r>
              <a:rPr lang="ru-RU" i="1" spc="-30" baseline="-25000" dirty="0">
                <a:latin typeface="Times New Roman"/>
                <a:ea typeface="Calibri"/>
              </a:rPr>
              <a:t>10</a:t>
            </a:r>
            <a:r>
              <a:rPr lang="ru-RU" i="1" spc="-30" dirty="0">
                <a:latin typeface="Times New Roman"/>
                <a:ea typeface="Calibri"/>
              </a:rPr>
              <a:t> </a:t>
            </a:r>
            <a:r>
              <a:rPr lang="ru-RU" i="1" spc="-30" dirty="0" err="1">
                <a:latin typeface="Times New Roman"/>
                <a:ea typeface="Calibri"/>
              </a:rPr>
              <a:t>Пр-Сп</a:t>
            </a:r>
            <a:r>
              <a:rPr lang="ru-RU" i="1" spc="-30" dirty="0">
                <a:latin typeface="Times New Roman"/>
                <a:ea typeface="Calibri"/>
              </a:rPr>
              <a:t>]</a:t>
            </a:r>
            <a:r>
              <a:rPr lang="en-US" i="1" spc="-30" dirty="0">
                <a:latin typeface="Times New Roman"/>
                <a:ea typeface="Calibri"/>
              </a:rPr>
              <a:t>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spc="-30" dirty="0">
                <a:latin typeface="Times New Roman"/>
                <a:ea typeface="Calibri"/>
                <a:cs typeface="Mongolian Baiti"/>
              </a:rPr>
              <a:t>«</a:t>
            </a:r>
            <a:r>
              <a:rPr lang="ru-RU" sz="1600" i="1" dirty="0" err="1">
                <a:latin typeface="Times New Roman"/>
                <a:ea typeface="Calibri"/>
                <a:cs typeface="Mongolian Baiti"/>
              </a:rPr>
              <a:t>Arγači</a:t>
            </a:r>
            <a:r>
              <a:rPr lang="ru-RU" sz="1600" i="1" dirty="0">
                <a:latin typeface="Times New Roman"/>
                <a:ea typeface="Calibri"/>
                <a:cs typeface="Mongolian Baiti"/>
              </a:rPr>
              <a:t> </a:t>
            </a:r>
            <a:r>
              <a:rPr lang="en-US" sz="1600" i="1" dirty="0" err="1">
                <a:latin typeface="Times New Roman"/>
                <a:ea typeface="Calibri"/>
                <a:cs typeface="Mongolian Baiti"/>
              </a:rPr>
              <a:t>amban</a:t>
            </a:r>
            <a:r>
              <a:rPr lang="en-US" sz="1600" i="1" dirty="0">
                <a:latin typeface="Times New Roman"/>
                <a:ea typeface="Calibri"/>
                <a:cs typeface="Mongolian Baiti"/>
              </a:rPr>
              <a:t> </a:t>
            </a:r>
            <a:r>
              <a:rPr lang="en-US" sz="1600" i="1" dirty="0" err="1">
                <a:latin typeface="Times New Roman"/>
                <a:ea typeface="Calibri"/>
                <a:cs typeface="Mongolian Baiti"/>
              </a:rPr>
              <a:t>noyan</a:t>
            </a:r>
            <a:r>
              <a:rPr lang="ru-RU" sz="1600" i="1" dirty="0">
                <a:latin typeface="Times New Roman"/>
                <a:ea typeface="Calibri"/>
                <a:cs typeface="Mongolian Baiti"/>
              </a:rPr>
              <a:t>-</a:t>
            </a:r>
            <a:r>
              <a:rPr lang="en-US" sz="1600" i="1" dirty="0">
                <a:latin typeface="Times New Roman"/>
                <a:ea typeface="Calibri"/>
                <a:cs typeface="Mongolian Baiti"/>
              </a:rPr>
              <a:t>i</a:t>
            </a:r>
            <a:r>
              <a:rPr lang="ru-RU" sz="1600" i="1" dirty="0">
                <a:latin typeface="Times New Roman"/>
                <a:ea typeface="Calibri"/>
                <a:cs typeface="Mongolian Baiti"/>
              </a:rPr>
              <a:t> </a:t>
            </a:r>
            <a:r>
              <a:rPr lang="ru-RU" sz="1600" i="1" dirty="0" err="1">
                <a:latin typeface="Times New Roman"/>
                <a:ea typeface="Calibri"/>
                <a:cs typeface="Mongolian Baiti"/>
              </a:rPr>
              <a:t>šü</a:t>
            </a:r>
            <a:r>
              <a:rPr lang="en-US" sz="1600" i="1" dirty="0">
                <a:latin typeface="Times New Roman"/>
                <a:ea typeface="Calibri"/>
                <a:cs typeface="Mongolian Baiti"/>
              </a:rPr>
              <a:t>k</a:t>
            </a:r>
            <a:r>
              <a:rPr lang="ru-RU" sz="1600" i="1" dirty="0">
                <a:latin typeface="Times New Roman"/>
                <a:ea typeface="Calibri"/>
                <a:cs typeface="Mongolian Baiti"/>
              </a:rPr>
              <a:t>ü</a:t>
            </a:r>
            <a:r>
              <a:rPr lang="en-US" sz="1600" i="1" dirty="0" err="1">
                <a:latin typeface="Times New Roman"/>
                <a:ea typeface="Calibri"/>
                <a:cs typeface="Mongolian Baiti"/>
              </a:rPr>
              <a:t>gsen</a:t>
            </a:r>
            <a:r>
              <a:rPr lang="en-US" sz="1600" i="1" dirty="0">
                <a:latin typeface="Times New Roman"/>
                <a:ea typeface="Calibri"/>
                <a:cs typeface="Mongolian Baiti"/>
              </a:rPr>
              <a:t> </a:t>
            </a:r>
            <a:r>
              <a:rPr lang="en-US" sz="1600" i="1" dirty="0" err="1">
                <a:latin typeface="Times New Roman"/>
                <a:ea typeface="Calibri"/>
                <a:cs typeface="Mongolian Baiti"/>
              </a:rPr>
              <a:t>ni</a:t>
            </a:r>
            <a:r>
              <a:rPr lang="ru-RU" sz="1600" spc="-30" dirty="0">
                <a:latin typeface="Times New Roman"/>
                <a:ea typeface="Calibri"/>
                <a:cs typeface="Mongolian Baiti"/>
              </a:rPr>
              <a:t>» (Как </a:t>
            </a:r>
            <a:r>
              <a:rPr lang="ru-RU" sz="1600" spc="-30" dirty="0" err="1">
                <a:latin typeface="Times New Roman"/>
                <a:ea typeface="Calibri"/>
                <a:cs typeface="Mongolian Baiti"/>
              </a:rPr>
              <a:t>Аргачи</a:t>
            </a:r>
            <a:r>
              <a:rPr lang="ru-RU" sz="1600" spc="-30" dirty="0">
                <a:latin typeface="Times New Roman"/>
                <a:ea typeface="Calibri"/>
                <a:cs typeface="Mongolian Baiti"/>
              </a:rPr>
              <a:t> выиграл пари у </a:t>
            </a:r>
            <a:r>
              <a:rPr lang="ru-RU" sz="1600" spc="-30" dirty="0" err="1">
                <a:latin typeface="Times New Roman"/>
                <a:ea typeface="Calibri"/>
                <a:cs typeface="Mongolian Baiti"/>
              </a:rPr>
              <a:t>амбаня-ноёна</a:t>
            </a:r>
            <a:r>
              <a:rPr lang="ru-RU" sz="1600" spc="-30" dirty="0">
                <a:latin typeface="Times New Roman"/>
                <a:ea typeface="Calibri"/>
                <a:cs typeface="Mongolian Baiti"/>
              </a:rPr>
              <a:t>) [</a:t>
            </a:r>
            <a:r>
              <a:rPr lang="ru-RU" sz="1600" dirty="0" err="1">
                <a:latin typeface="Times New Roman"/>
                <a:ea typeface="Calibri"/>
                <a:cs typeface="Mongolian Baiti"/>
              </a:rPr>
              <a:t>Arγači</a:t>
            </a:r>
            <a:r>
              <a:rPr lang="ru-RU" sz="1600" dirty="0">
                <a:latin typeface="Times New Roman"/>
                <a:ea typeface="Calibri"/>
                <a:cs typeface="Mongolian Baiti"/>
              </a:rPr>
              <a:t> 1990: 1-6</a:t>
            </a:r>
            <a:r>
              <a:rPr lang="ru-RU" sz="1600" spc="-30" dirty="0" smtClean="0">
                <a:latin typeface="Times New Roman"/>
                <a:ea typeface="Calibri"/>
                <a:cs typeface="Mongolian Baiti"/>
              </a:rPr>
              <a:t>]:</a:t>
            </a:r>
            <a:r>
              <a:rPr lang="ru-RU" sz="1600" dirty="0" smtClean="0">
                <a:ea typeface="Calibri"/>
                <a:cs typeface="Mongolian Baiti"/>
              </a:rPr>
              <a:t> </a:t>
            </a:r>
            <a:r>
              <a:rPr lang="ru-RU" sz="1600" spc="-30" dirty="0" smtClean="0">
                <a:latin typeface="Times New Roman"/>
                <a:ea typeface="Calibri"/>
              </a:rPr>
              <a:t>А. выступает </a:t>
            </a:r>
            <a:r>
              <a:rPr lang="ru-RU" sz="1600" spc="-30" dirty="0">
                <a:latin typeface="Times New Roman"/>
                <a:ea typeface="Calibri"/>
              </a:rPr>
              <a:t>в качестве ламы-предсказателя. </a:t>
            </a:r>
            <a:r>
              <a:rPr lang="ru-RU" sz="1600" spc="-30" dirty="0" err="1">
                <a:latin typeface="Times New Roman"/>
                <a:ea typeface="Calibri"/>
              </a:rPr>
              <a:t>Амбань</a:t>
            </a:r>
            <a:r>
              <a:rPr lang="ru-RU" sz="1600" spc="-30" dirty="0">
                <a:latin typeface="Times New Roman"/>
                <a:ea typeface="Calibri"/>
              </a:rPr>
              <a:t> приводит к нему свою младшую дочь, чтобы узнать ее судьбу. </a:t>
            </a:r>
            <a:r>
              <a:rPr lang="ru-RU" sz="1600" spc="-30" dirty="0" smtClean="0">
                <a:latin typeface="Times New Roman"/>
                <a:ea typeface="Calibri"/>
              </a:rPr>
              <a:t>А. </a:t>
            </a:r>
            <a:r>
              <a:rPr lang="ru-RU" sz="1600" spc="-30" dirty="0">
                <a:latin typeface="Times New Roman"/>
                <a:ea typeface="Calibri"/>
              </a:rPr>
              <a:t>заявляет, что ей суждено сочетаться браком со слугой. </a:t>
            </a:r>
            <a:r>
              <a:rPr lang="ru-RU" sz="1600" spc="-30" dirty="0" smtClean="0">
                <a:latin typeface="Times New Roman"/>
                <a:ea typeface="Calibri"/>
              </a:rPr>
              <a:t>А. </a:t>
            </a:r>
            <a:r>
              <a:rPr lang="ru-RU" sz="1600" spc="-30" dirty="0">
                <a:latin typeface="Times New Roman"/>
                <a:ea typeface="Calibri"/>
              </a:rPr>
              <a:t>в гневе объясняет, что для существующей социальной системы это недопустимо. </a:t>
            </a:r>
            <a:r>
              <a:rPr lang="ru-RU" sz="1600" spc="-30" dirty="0" smtClean="0">
                <a:latin typeface="Times New Roman"/>
                <a:ea typeface="Calibri"/>
              </a:rPr>
              <a:t>А. </a:t>
            </a:r>
            <a:r>
              <a:rPr lang="ru-RU" sz="1600" spc="-30" dirty="0">
                <a:latin typeface="Times New Roman"/>
                <a:ea typeface="Calibri"/>
              </a:rPr>
              <a:t>заключает с ним пари на три месяца. </a:t>
            </a:r>
            <a:r>
              <a:rPr lang="ru-RU" sz="1600" spc="-30" dirty="0" err="1" smtClean="0">
                <a:latin typeface="Times New Roman"/>
                <a:ea typeface="Calibri"/>
              </a:rPr>
              <a:t>Амбань</a:t>
            </a:r>
            <a:r>
              <a:rPr lang="ru-RU" sz="1600" spc="-30" dirty="0" smtClean="0">
                <a:latin typeface="Times New Roman"/>
                <a:ea typeface="Calibri"/>
              </a:rPr>
              <a:t> </a:t>
            </a:r>
            <a:r>
              <a:rPr lang="ru-RU" sz="1600" spc="-30" dirty="0">
                <a:latin typeface="Times New Roman"/>
                <a:ea typeface="Calibri"/>
              </a:rPr>
              <a:t>помещает свою дочь в пещеру на высокой горе и окружает охраной. </a:t>
            </a:r>
            <a:r>
              <a:rPr lang="ru-RU" sz="1600" spc="-30" dirty="0" smtClean="0">
                <a:latin typeface="Times New Roman"/>
                <a:ea typeface="Calibri"/>
              </a:rPr>
              <a:t>А. </a:t>
            </a:r>
            <a:r>
              <a:rPr lang="ru-RU" sz="1600" spc="-30" dirty="0">
                <a:latin typeface="Times New Roman"/>
                <a:ea typeface="Calibri"/>
              </a:rPr>
              <a:t>переодевается в придворного врача </a:t>
            </a:r>
            <a:r>
              <a:rPr lang="ru-RU" sz="1600" spc="-30" dirty="0" err="1">
                <a:latin typeface="Times New Roman"/>
                <a:ea typeface="Calibri"/>
              </a:rPr>
              <a:t>амбаня</a:t>
            </a:r>
            <a:r>
              <a:rPr lang="ru-RU" sz="1600" spc="-30" dirty="0">
                <a:latin typeface="Times New Roman"/>
                <a:ea typeface="Calibri"/>
              </a:rPr>
              <a:t> и навещает девушку. Он говорит, что та забеременела от лунного света и должна бежать с принявшем человеческий облик и спустившемся на землю Месяцем. Затем </a:t>
            </a:r>
            <a:r>
              <a:rPr lang="ru-RU" sz="1600" spc="-30" dirty="0" smtClean="0">
                <a:latin typeface="Times New Roman"/>
                <a:ea typeface="Calibri"/>
              </a:rPr>
              <a:t>А. </a:t>
            </a:r>
            <a:r>
              <a:rPr lang="ru-RU" sz="1600" spc="-30" dirty="0">
                <a:latin typeface="Times New Roman"/>
                <a:ea typeface="Calibri"/>
              </a:rPr>
              <a:t>отправляется во дворец </a:t>
            </a:r>
            <a:r>
              <a:rPr lang="ru-RU" sz="1600" spc="-30" dirty="0" err="1">
                <a:latin typeface="Times New Roman"/>
                <a:ea typeface="Calibri"/>
              </a:rPr>
              <a:t>Амбаня</a:t>
            </a:r>
            <a:r>
              <a:rPr lang="ru-RU" sz="1600" spc="-30" dirty="0">
                <a:latin typeface="Times New Roman"/>
                <a:ea typeface="Calibri"/>
              </a:rPr>
              <a:t>, находит слугу, объясняет ему происходящее, одевает соответствующе и помогает ему организовать побег девушки из пещеры. </a:t>
            </a:r>
            <a:r>
              <a:rPr lang="ru-RU" sz="1600" spc="-30" dirty="0" err="1">
                <a:latin typeface="Times New Roman"/>
                <a:ea typeface="Calibri"/>
              </a:rPr>
              <a:t>Амбань</a:t>
            </a:r>
            <a:r>
              <a:rPr lang="ru-RU" sz="1600" spc="-30" dirty="0">
                <a:latin typeface="Times New Roman"/>
                <a:ea typeface="Calibri"/>
              </a:rPr>
              <a:t> обнаруживает, что дочь его сбежала со слугой и проигрывает пари. В качестве выигрыша </a:t>
            </a:r>
            <a:r>
              <a:rPr lang="ru-RU" sz="1600" spc="-30" dirty="0" smtClean="0">
                <a:latin typeface="Times New Roman"/>
                <a:ea typeface="Calibri"/>
              </a:rPr>
              <a:t>А. </a:t>
            </a:r>
            <a:r>
              <a:rPr lang="ru-RU" sz="1600" spc="-30" dirty="0">
                <a:latin typeface="Times New Roman"/>
                <a:ea typeface="Calibri"/>
              </a:rPr>
              <a:t>требует облегчения налогового бремени для подданных </a:t>
            </a:r>
            <a:r>
              <a:rPr lang="ru-RU" sz="1600" spc="-30" dirty="0" err="1">
                <a:latin typeface="Times New Roman"/>
                <a:ea typeface="Calibri"/>
              </a:rPr>
              <a:t>амбаня</a:t>
            </a:r>
            <a:r>
              <a:rPr lang="ru-RU" sz="1600" spc="-30" dirty="0" smtClean="0">
                <a:latin typeface="Times New Roman"/>
                <a:ea typeface="Calibri"/>
              </a:rPr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94204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Сказочная метафора перерождения: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pc="-30" dirty="0">
                <a:latin typeface="Times New Roman"/>
                <a:ea typeface="Calibri"/>
                <a:cs typeface="Mongolian Baiti"/>
              </a:rPr>
              <a:t>Осознав, что пари проиграно, антагонист обращается к </a:t>
            </a:r>
            <a:r>
              <a:rPr lang="ru-RU" spc="-30" dirty="0" smtClean="0">
                <a:latin typeface="Times New Roman"/>
                <a:ea typeface="Calibri"/>
                <a:cs typeface="Mongolian Baiti"/>
              </a:rPr>
              <a:t>А. со следующими словами:</a:t>
            </a:r>
            <a:endParaRPr lang="ru-RU" sz="2800" dirty="0">
              <a:ea typeface="Calibri"/>
              <a:cs typeface="Mongolian Baiti"/>
            </a:endParaRPr>
          </a:p>
          <a:p>
            <a:pPr indent="450215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i="1" spc="-30" dirty="0">
                <a:latin typeface="Times New Roman"/>
                <a:ea typeface="Calibri"/>
                <a:cs typeface="Mongolian Baiti"/>
              </a:rPr>
              <a:t>ǰ</a:t>
            </a:r>
            <a:r>
              <a:rPr lang="en-US" i="1" spc="-30" dirty="0">
                <a:latin typeface="Times New Roman"/>
                <a:ea typeface="Calibri"/>
                <a:cs typeface="Mongolian Baiti"/>
              </a:rPr>
              <a:t>o</a:t>
            </a:r>
            <a:r>
              <a:rPr lang="ru-RU" i="1" spc="-30" dirty="0">
                <a:latin typeface="Times New Roman"/>
                <a:ea typeface="Calibri"/>
                <a:cs typeface="Mongolian Baiti"/>
              </a:rPr>
              <a:t>ɣ</a:t>
            </a:r>
            <a:r>
              <a:rPr lang="en-US" i="1" spc="-30" dirty="0" err="1">
                <a:latin typeface="Times New Roman"/>
                <a:ea typeface="Calibri"/>
                <a:cs typeface="Mongolian Baiti"/>
              </a:rPr>
              <a:t>dor</a:t>
            </a:r>
            <a:r>
              <a:rPr lang="en-US" i="1" spc="-30" dirty="0">
                <a:latin typeface="Times New Roman"/>
                <a:ea typeface="Calibri"/>
                <a:cs typeface="Mongolian Baiti"/>
              </a:rPr>
              <a:t> </a:t>
            </a:r>
            <a:r>
              <a:rPr lang="en-US" i="1" spc="-30" dirty="0" err="1">
                <a:latin typeface="Times New Roman"/>
                <a:ea typeface="Calibri"/>
                <a:cs typeface="Mongolian Baiti"/>
              </a:rPr>
              <a:t>amban</a:t>
            </a:r>
            <a:r>
              <a:rPr lang="en-US" i="1" spc="-30" dirty="0">
                <a:latin typeface="Times New Roman"/>
                <a:ea typeface="Calibri"/>
                <a:cs typeface="Mongolian Baiti"/>
              </a:rPr>
              <a:t> dene</a:t>
            </a:r>
            <a:r>
              <a:rPr lang="ru-RU" i="1" spc="-30" dirty="0">
                <a:latin typeface="Times New Roman"/>
                <a:ea typeface="Calibri"/>
                <a:cs typeface="Mongolian Baiti"/>
              </a:rPr>
              <a:t>ǰ</a:t>
            </a:r>
            <a:r>
              <a:rPr lang="en-US" i="1" spc="-30" dirty="0">
                <a:latin typeface="Times New Roman"/>
                <a:ea typeface="Calibri"/>
                <a:cs typeface="Mongolian Baiti"/>
              </a:rPr>
              <a:t>in</a:t>
            </a:r>
            <a:r>
              <a:rPr lang="ru-RU" i="1" spc="-30" dirty="0">
                <a:latin typeface="Times New Roman"/>
                <a:ea typeface="Calibri"/>
                <a:cs typeface="Mongolian Baiti"/>
              </a:rPr>
              <a:t> č</a:t>
            </a:r>
            <a:r>
              <a:rPr lang="en-US" i="1" spc="-30" dirty="0">
                <a:latin typeface="Times New Roman"/>
                <a:ea typeface="Calibri"/>
                <a:cs typeface="Mongolian Baiti"/>
              </a:rPr>
              <a:t>i</a:t>
            </a:r>
            <a:r>
              <a:rPr lang="ru-RU" i="1" spc="-30" dirty="0">
                <a:latin typeface="Times New Roman"/>
                <a:ea typeface="Calibri"/>
                <a:cs typeface="Mongolian Baiti"/>
              </a:rPr>
              <a:t>č</a:t>
            </a:r>
            <a:r>
              <a:rPr lang="en-US" i="1" spc="-30" dirty="0">
                <a:latin typeface="Times New Roman"/>
                <a:ea typeface="Calibri"/>
                <a:cs typeface="Mongolian Baiti"/>
              </a:rPr>
              <a:t>ire</a:t>
            </a:r>
            <a:r>
              <a:rPr lang="ru-RU" i="1" spc="-30" dirty="0" err="1">
                <a:latin typeface="Times New Roman"/>
                <a:ea typeface="Calibri"/>
                <a:cs typeface="Mongolian Baiti"/>
              </a:rPr>
              <a:t>ǰü</a:t>
            </a:r>
            <a:r>
              <a:rPr lang="ru-RU" i="1" spc="-30" dirty="0">
                <a:latin typeface="Times New Roman"/>
                <a:ea typeface="Calibri"/>
                <a:cs typeface="Mongolian Baiti"/>
              </a:rPr>
              <a:t> </a:t>
            </a:r>
            <a:r>
              <a:rPr lang="en-US" i="1" spc="-30" dirty="0" err="1">
                <a:latin typeface="Times New Roman"/>
                <a:ea typeface="Calibri"/>
                <a:cs typeface="Mongolian Baiti"/>
              </a:rPr>
              <a:t>ukilaqu</a:t>
            </a:r>
            <a:r>
              <a:rPr lang="ru-RU" i="1" spc="-30" dirty="0">
                <a:latin typeface="Times New Roman"/>
                <a:ea typeface="Calibri"/>
                <a:cs typeface="Mongolian Baiti"/>
              </a:rPr>
              <a:t>-</a:t>
            </a:r>
            <a:r>
              <a:rPr lang="en-US" i="1" spc="-30" dirty="0">
                <a:latin typeface="Times New Roman"/>
                <a:ea typeface="Calibri"/>
                <a:cs typeface="Mongolian Baiti"/>
              </a:rPr>
              <a:t>yin </a:t>
            </a:r>
            <a:r>
              <a:rPr lang="en-US" i="1" spc="-30" dirty="0" err="1">
                <a:latin typeface="Times New Roman"/>
                <a:ea typeface="Calibri"/>
                <a:cs typeface="Mongolian Baiti"/>
              </a:rPr>
              <a:t>na</a:t>
            </a:r>
            <a:r>
              <a:rPr lang="ru-RU" i="1" spc="-30" dirty="0">
                <a:latin typeface="Times New Roman"/>
                <a:ea typeface="Calibri"/>
                <a:cs typeface="Mongolian Baiti"/>
              </a:rPr>
              <a:t>ɣ</a:t>
            </a:r>
            <a:r>
              <a:rPr lang="en-US" i="1" spc="-30" dirty="0">
                <a:latin typeface="Times New Roman"/>
                <a:ea typeface="Calibri"/>
                <a:cs typeface="Mongolian Baiti"/>
              </a:rPr>
              <a:t>a</a:t>
            </a:r>
            <a:r>
              <a:rPr lang="ru-RU" i="1" spc="-30" dirty="0">
                <a:latin typeface="Times New Roman"/>
                <a:ea typeface="Calibri"/>
                <a:cs typeface="Mongolian Baiti"/>
              </a:rPr>
              <a:t>ɣ</a:t>
            </a:r>
            <a:r>
              <a:rPr lang="en-US" i="1" spc="-30" dirty="0" err="1">
                <a:latin typeface="Times New Roman"/>
                <a:ea typeface="Calibri"/>
                <a:cs typeface="Mongolian Baiti"/>
              </a:rPr>
              <a:t>ur</a:t>
            </a:r>
            <a:r>
              <a:rPr lang="en-US" i="1" spc="-30" dirty="0">
                <a:latin typeface="Times New Roman"/>
                <a:ea typeface="Calibri"/>
                <a:cs typeface="Mongolian Baiti"/>
              </a:rPr>
              <a:t> </a:t>
            </a:r>
            <a:r>
              <a:rPr lang="en-US" i="1" spc="-30" dirty="0" err="1">
                <a:latin typeface="Times New Roman"/>
                <a:ea typeface="Calibri"/>
                <a:cs typeface="Mongolian Baiti"/>
              </a:rPr>
              <a:t>iniyek</a:t>
            </a:r>
            <a:r>
              <a:rPr lang="ru-RU" i="1" spc="-30" dirty="0">
                <a:latin typeface="Times New Roman"/>
                <a:ea typeface="Calibri"/>
                <a:cs typeface="Mongolian Baiti"/>
              </a:rPr>
              <a:t>ü-</a:t>
            </a:r>
            <a:r>
              <a:rPr lang="en-US" i="1" spc="-30" dirty="0">
                <a:latin typeface="Times New Roman"/>
                <a:ea typeface="Calibri"/>
                <a:cs typeface="Mongolian Baiti"/>
              </a:rPr>
              <a:t>yin</a:t>
            </a:r>
            <a:r>
              <a:rPr lang="ru-RU" i="1" spc="-30" dirty="0">
                <a:latin typeface="Times New Roman"/>
                <a:ea typeface="Calibri"/>
                <a:cs typeface="Mongolian Baiti"/>
              </a:rPr>
              <a:t> č</a:t>
            </a:r>
            <a:r>
              <a:rPr lang="en-US" i="1" spc="-30" dirty="0">
                <a:latin typeface="Times New Roman"/>
                <a:ea typeface="Calibri"/>
                <a:cs typeface="Mongolian Baiti"/>
              </a:rPr>
              <a:t>a</a:t>
            </a:r>
            <a:r>
              <a:rPr lang="ru-RU" i="1" spc="-30" dirty="0">
                <a:latin typeface="Times New Roman"/>
                <a:ea typeface="Calibri"/>
                <a:cs typeface="Mongolian Baiti"/>
              </a:rPr>
              <a:t>ɣ</a:t>
            </a:r>
            <a:r>
              <a:rPr lang="en-US" i="1" spc="-30" dirty="0">
                <a:latin typeface="Times New Roman"/>
                <a:ea typeface="Calibri"/>
                <a:cs typeface="Mongolian Baiti"/>
              </a:rPr>
              <a:t>a</a:t>
            </a:r>
            <a:r>
              <a:rPr lang="ru-RU" i="1" spc="-30" dirty="0">
                <a:latin typeface="Times New Roman"/>
                <a:ea typeface="Calibri"/>
                <a:cs typeface="Mongolian Baiti"/>
              </a:rPr>
              <a:t>ɣ</a:t>
            </a:r>
            <a:r>
              <a:rPr lang="en-US" i="1" spc="-30" dirty="0" err="1">
                <a:latin typeface="Times New Roman"/>
                <a:ea typeface="Calibri"/>
                <a:cs typeface="Mongolian Baiti"/>
              </a:rPr>
              <a:t>ur</a:t>
            </a:r>
            <a:r>
              <a:rPr lang="en-US" i="1" spc="-30" dirty="0">
                <a:latin typeface="Times New Roman"/>
                <a:ea typeface="Calibri"/>
                <a:cs typeface="Mongolian Baiti"/>
              </a:rPr>
              <a:t> </a:t>
            </a:r>
            <a:r>
              <a:rPr lang="en-US" i="1" spc="-30" dirty="0" err="1">
                <a:latin typeface="Times New Roman"/>
                <a:ea typeface="Calibri"/>
                <a:cs typeface="Mongolian Baiti"/>
              </a:rPr>
              <a:t>bol</a:t>
            </a:r>
            <a:r>
              <a:rPr lang="ru-RU" i="1" spc="-30" dirty="0">
                <a:latin typeface="Times New Roman"/>
                <a:ea typeface="Calibri"/>
                <a:cs typeface="Mongolian Baiti"/>
              </a:rPr>
              <a:t>ǰ</a:t>
            </a:r>
            <a:r>
              <a:rPr lang="en-US" i="1" spc="-30" dirty="0">
                <a:latin typeface="Times New Roman"/>
                <a:ea typeface="Calibri"/>
                <a:cs typeface="Mongolian Baiti"/>
              </a:rPr>
              <a:t>u</a:t>
            </a:r>
            <a:r>
              <a:rPr lang="ru-RU" i="1" spc="-30" dirty="0">
                <a:latin typeface="Times New Roman"/>
                <a:ea typeface="Calibri"/>
                <a:cs typeface="Mongolian Baiti"/>
              </a:rPr>
              <a:t>[</a:t>
            </a:r>
            <a:r>
              <a:rPr lang="ru-RU" i="1" dirty="0" err="1">
                <a:latin typeface="Times New Roman"/>
                <a:ea typeface="Calibri"/>
                <a:cs typeface="Mongolian Baiti"/>
              </a:rPr>
              <a:t>Arγači</a:t>
            </a:r>
            <a:r>
              <a:rPr lang="ru-RU" i="1" dirty="0">
                <a:latin typeface="Times New Roman"/>
                <a:ea typeface="Calibri"/>
                <a:cs typeface="Mongolian Baiti"/>
              </a:rPr>
              <a:t> 1990: 5</a:t>
            </a:r>
            <a:r>
              <a:rPr lang="ru-RU" i="1" spc="-30" dirty="0">
                <a:latin typeface="Times New Roman"/>
                <a:ea typeface="Calibri"/>
                <a:cs typeface="Mongolian Baiti"/>
              </a:rPr>
              <a:t>].</a:t>
            </a:r>
            <a:endParaRPr lang="ru-RU" sz="2800" dirty="0">
              <a:ea typeface="Calibri"/>
              <a:cs typeface="Mongolian Baiti"/>
            </a:endParaRPr>
          </a:p>
          <a:p>
            <a:pPr indent="450215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i="1" dirty="0" err="1">
                <a:latin typeface="Times New Roman"/>
                <a:ea typeface="Calibri"/>
                <a:cs typeface="Mongolian Baiti"/>
              </a:rPr>
              <a:t>Амбань</a:t>
            </a:r>
            <a:r>
              <a:rPr lang="ru-RU" i="1" dirty="0">
                <a:latin typeface="Times New Roman"/>
                <a:ea typeface="Calibri"/>
                <a:cs typeface="Mongolian Baiti"/>
              </a:rPr>
              <a:t> [по имени] Грива задрожал от страха и стал, поворачиваясь на одну сторону – плакать, на другую – смеяться.</a:t>
            </a:r>
            <a:endParaRPr lang="ru-RU" sz="2800" dirty="0">
              <a:ea typeface="Calibri"/>
              <a:cs typeface="Mongolian Bait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09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709</Words>
  <Application>Microsoft Office PowerPoint</Application>
  <PresentationFormat>Экран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Элементы волшебной сказки в цикле рассказов о Мастере-Аргачи</vt:lpstr>
      <vt:lpstr>Цикл рассказов о Мастере-Аргачи. Источники текстов:</vt:lpstr>
      <vt:lpstr>Ареал распространения Хитреца-Аргачи:</vt:lpstr>
      <vt:lpstr>Ойратский цикл рассказов о Мастере-Аргачи - бытовые сказки:</vt:lpstr>
      <vt:lpstr>Элементы иных фольклорных жанров и разновидностей сказочного нарратива в рассказах о Аргачи:</vt:lpstr>
      <vt:lpstr>Связка функций действующих лиц «трудная задача» - «решение».</vt:lpstr>
      <vt:lpstr>Связка функций действующих лиц  i З-Р Т Н</vt:lpstr>
      <vt:lpstr>Одноходовая волшебная сказка: i [А15 Z9 В4 R3 Л110 Пр-Сп]i</vt:lpstr>
      <vt:lpstr>Сказочная метафора перерождения: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Элементы волшебной сказки в цикле рассказов о Мастере-Аргачи</dc:title>
  <dc:creator>Dmitriy</dc:creator>
  <cp:lastModifiedBy>Dmitriy</cp:lastModifiedBy>
  <cp:revision>13</cp:revision>
  <dcterms:created xsi:type="dcterms:W3CDTF">2020-10-07T16:40:12Z</dcterms:created>
  <dcterms:modified xsi:type="dcterms:W3CDTF">2020-10-08T07:41:22Z</dcterms:modified>
</cp:coreProperties>
</file>