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249C351-70A9-4936-B11A-62DB458ADC5E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83A914-4931-4116-8166-B526845C4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/>
              </a:rPr>
              <a:t>Особенности калмыцкого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письменного языка </a:t>
            </a:r>
            <a:r>
              <a:rPr lang="ru-RU" sz="2800" dirty="0">
                <a:solidFill>
                  <a:srgbClr val="FF0000"/>
                </a:solidFill>
                <a:effectLst/>
              </a:rPr>
              <a:t>XIX века (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на материале </a:t>
            </a:r>
            <a:r>
              <a:rPr lang="ru-RU" sz="2800" dirty="0">
                <a:solidFill>
                  <a:srgbClr val="FF0000"/>
                </a:solidFill>
                <a:effectLst/>
              </a:rPr>
              <a:t>калмыцких писем И. Я. 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Шмидта (1800‒1810 </a:t>
            </a:r>
            <a:r>
              <a:rPr lang="ru-RU" sz="2800" dirty="0">
                <a:solidFill>
                  <a:srgbClr val="FF0000"/>
                </a:solidFill>
                <a:effectLst/>
              </a:rPr>
              <a:t>гг</a:t>
            </a:r>
            <a:r>
              <a:rPr lang="ru-RU" sz="2800" dirty="0" smtClean="0">
                <a:solidFill>
                  <a:srgbClr val="FF0000"/>
                </a:solidFill>
                <a:effectLst/>
              </a:rPr>
              <a:t>.)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7772400" cy="8640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Исследование </a:t>
            </a:r>
            <a:r>
              <a:rPr lang="ru-RU" sz="1600" dirty="0">
                <a:solidFill>
                  <a:srgbClr val="002060"/>
                </a:solidFill>
              </a:rPr>
              <a:t>выполнено при финансовой поддержке </a:t>
            </a:r>
            <a:r>
              <a:rPr lang="ru-RU" sz="1600" dirty="0" smtClean="0">
                <a:solidFill>
                  <a:srgbClr val="002060"/>
                </a:solidFill>
              </a:rPr>
              <a:t>РФФИ в </a:t>
            </a:r>
            <a:r>
              <a:rPr lang="ru-RU" sz="1600" dirty="0">
                <a:solidFill>
                  <a:srgbClr val="002060"/>
                </a:solidFill>
              </a:rPr>
              <a:t>рамках научного проекта № 20-512-93002</a:t>
            </a:r>
            <a:r>
              <a:rPr lang="ru-RU" sz="1600" dirty="0" smtClean="0">
                <a:solidFill>
                  <a:srgbClr val="002060"/>
                </a:solidFill>
              </a:rPr>
              <a:t> «</a:t>
            </a:r>
            <a:r>
              <a:rPr lang="ru-RU" sz="1600" dirty="0">
                <a:solidFill>
                  <a:srgbClr val="002060"/>
                </a:solidFill>
              </a:rPr>
              <a:t>Памятники "ясного письма" как культурное наследие России и </a:t>
            </a:r>
            <a:r>
              <a:rPr lang="ru-RU" sz="1600" dirty="0" smtClean="0">
                <a:solidFill>
                  <a:srgbClr val="002060"/>
                </a:solidFill>
              </a:rPr>
              <a:t>Китая»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664" y="515719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b="1" dirty="0" smtClean="0">
                <a:solidFill>
                  <a:srgbClr val="C00000"/>
                </a:solidFill>
              </a:rPr>
              <a:t>Бембеев Евгений, кандидат филол. Наук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@</a:t>
            </a:r>
            <a:r>
              <a:rPr lang="en-US" sz="2400" b="1" dirty="0" err="1" smtClean="0">
                <a:solidFill>
                  <a:srgbClr val="C00000"/>
                </a:solidFill>
              </a:rPr>
              <a:t>galdma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46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268760"/>
            <a:ext cx="3234875" cy="4187825"/>
          </a:xfrm>
        </p:spPr>
      </p:pic>
    </p:spTree>
    <p:extLst>
      <p:ext uri="{BB962C8B-B14F-4D97-AF65-F5344CB8AC3E}">
        <p14:creationId xmlns:p14="http://schemas.microsoft.com/office/powerpoint/2010/main" xmlns="" val="58513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764704"/>
            <a:ext cx="2968013" cy="4187825"/>
          </a:xfrm>
        </p:spPr>
      </p:pic>
    </p:spTree>
    <p:extLst>
      <p:ext uri="{BB962C8B-B14F-4D97-AF65-F5344CB8AC3E}">
        <p14:creationId xmlns:p14="http://schemas.microsoft.com/office/powerpoint/2010/main" xmlns="" val="121676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183880" cy="13819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Яков Шмидт (1779-1847),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русский </a:t>
            </a:r>
            <a:r>
              <a:rPr lang="ru-RU" sz="2000" b="0" dirty="0">
                <a:solidFill>
                  <a:srgbClr val="002060"/>
                </a:solidFill>
                <a:effectLst/>
              </a:rPr>
              <a:t>и немецкий учёный-востоковед, переводчик, монголист и </a:t>
            </a:r>
            <a:r>
              <a:rPr lang="ru-RU" sz="2000" b="0" dirty="0" err="1">
                <a:solidFill>
                  <a:srgbClr val="002060"/>
                </a:solidFill>
                <a:effectLst/>
              </a:rPr>
              <a:t>тибетолог</a:t>
            </a:r>
            <a:r>
              <a:rPr lang="ru-RU" sz="2000" b="0" dirty="0">
                <a:solidFill>
                  <a:srgbClr val="002060"/>
                </a:solidFill>
                <a:effectLst/>
              </a:rPr>
              <a:t>, </a:t>
            </a:r>
            <a:r>
              <a:rPr lang="ru-RU" sz="2000" b="0" dirty="0" err="1">
                <a:solidFill>
                  <a:srgbClr val="002060"/>
                </a:solidFill>
                <a:effectLst/>
              </a:rPr>
              <a:t>буддолог</a:t>
            </a:r>
            <a:r>
              <a:rPr lang="ru-RU" sz="2000" b="0" dirty="0">
                <a:solidFill>
                  <a:srgbClr val="002060"/>
                </a:solidFill>
                <a:effectLst/>
              </a:rPr>
              <a:t>. Шмидт впервые ввел изучение монгольского языка и литературы в европейскую науку.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019" y="903287"/>
            <a:ext cx="2540000" cy="3441700"/>
          </a:xfrm>
        </p:spPr>
      </p:pic>
    </p:spTree>
    <p:extLst>
      <p:ext uri="{BB962C8B-B14F-4D97-AF65-F5344CB8AC3E}">
        <p14:creationId xmlns:p14="http://schemas.microsoft.com/office/powerpoint/2010/main" xmlns="" val="200643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252" y="632215"/>
            <a:ext cx="3254433" cy="418545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692696"/>
            <a:ext cx="3412187" cy="4389438"/>
          </a:xfrm>
        </p:spPr>
      </p:pic>
    </p:spTree>
    <p:extLst>
      <p:ext uri="{BB962C8B-B14F-4D97-AF65-F5344CB8AC3E}">
        <p14:creationId xmlns:p14="http://schemas.microsoft.com/office/powerpoint/2010/main" xmlns="" val="35224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052736"/>
            <a:ext cx="3255460" cy="4187825"/>
          </a:xfrm>
        </p:spPr>
      </p:pic>
    </p:spTree>
    <p:extLst>
      <p:ext uri="{BB962C8B-B14F-4D97-AF65-F5344CB8AC3E}">
        <p14:creationId xmlns:p14="http://schemas.microsoft.com/office/powerpoint/2010/main" xmlns="" val="311474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741488" cy="418795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Большая часть писем, 54 из 80-ти, отражает переписку с </a:t>
            </a:r>
            <a:r>
              <a:rPr lang="ru-RU" b="1" dirty="0" err="1">
                <a:solidFill>
                  <a:srgbClr val="002060"/>
                </a:solidFill>
              </a:rPr>
              <a:t>малодербетовскими</a:t>
            </a:r>
            <a:r>
              <a:rPr lang="ru-RU" b="1" dirty="0">
                <a:solidFill>
                  <a:srgbClr val="002060"/>
                </a:solidFill>
              </a:rPr>
              <a:t> князьями </a:t>
            </a:r>
            <a:r>
              <a:rPr lang="ru-RU" b="1" dirty="0" err="1">
                <a:solidFill>
                  <a:srgbClr val="002060"/>
                </a:solidFill>
              </a:rPr>
              <a:t>Тундутовыми</a:t>
            </a:r>
            <a:r>
              <a:rPr lang="ru-RU" b="1" dirty="0">
                <a:solidFill>
                  <a:srgbClr val="002060"/>
                </a:solidFill>
              </a:rPr>
              <a:t>, в  том числе 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18 </a:t>
            </a:r>
            <a:r>
              <a:rPr lang="ru-RU" b="1" dirty="0">
                <a:solidFill>
                  <a:srgbClr val="002060"/>
                </a:solidFill>
              </a:rPr>
              <a:t>– от </a:t>
            </a:r>
            <a:r>
              <a:rPr lang="ru-RU" b="1" dirty="0" err="1">
                <a:solidFill>
                  <a:srgbClr val="002060"/>
                </a:solidFill>
              </a:rPr>
              <a:t>Эрдени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Тайши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27 </a:t>
            </a:r>
            <a:r>
              <a:rPr lang="ru-RU" b="1" dirty="0">
                <a:solidFill>
                  <a:srgbClr val="002060"/>
                </a:solidFill>
              </a:rPr>
              <a:t>– от </a:t>
            </a:r>
            <a:r>
              <a:rPr lang="ru-RU" b="1" dirty="0" err="1">
                <a:solidFill>
                  <a:srgbClr val="002060"/>
                </a:solidFill>
              </a:rPr>
              <a:t>Цэбэка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9 </a:t>
            </a:r>
            <a:r>
              <a:rPr lang="ru-RU" b="1" dirty="0">
                <a:solidFill>
                  <a:srgbClr val="002060"/>
                </a:solidFill>
              </a:rPr>
              <a:t>– от  </a:t>
            </a:r>
            <a:r>
              <a:rPr lang="ru-RU" b="1" dirty="0" err="1">
                <a:solidFill>
                  <a:srgbClr val="002060"/>
                </a:solidFill>
              </a:rPr>
              <a:t>Джамба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Тайши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976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980728"/>
            <a:ext cx="5421499" cy="4187825"/>
          </a:xfrm>
        </p:spPr>
      </p:pic>
    </p:spTree>
    <p:extLst>
      <p:ext uri="{BB962C8B-B14F-4D97-AF65-F5344CB8AC3E}">
        <p14:creationId xmlns:p14="http://schemas.microsoft.com/office/powerpoint/2010/main" xmlns="" val="408652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908720"/>
            <a:ext cx="5421499" cy="4187825"/>
          </a:xfrm>
        </p:spPr>
      </p:pic>
    </p:spTree>
    <p:extLst>
      <p:ext uri="{BB962C8B-B14F-4D97-AF65-F5344CB8AC3E}">
        <p14:creationId xmlns:p14="http://schemas.microsoft.com/office/powerpoint/2010/main" xmlns="" val="281225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052736"/>
            <a:ext cx="5421499" cy="4187825"/>
          </a:xfrm>
        </p:spPr>
      </p:pic>
    </p:spTree>
    <p:extLst>
      <p:ext uri="{BB962C8B-B14F-4D97-AF65-F5344CB8AC3E}">
        <p14:creationId xmlns:p14="http://schemas.microsoft.com/office/powerpoint/2010/main" xmlns="" val="3329540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</TotalTime>
  <Words>119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Особенности калмыцкого письменного языка XIX века (на материале калмыцких писем И. Я. Шмидта (1800‒1810 гг.)</vt:lpstr>
      <vt:lpstr>Слайд 2</vt:lpstr>
      <vt:lpstr>Яков Шмидт (1779-1847), русский и немецкий учёный-востоковед, переводчик, монголист и тибетолог, буддолог. Шмидт впервые ввел изучение монгольского языка и литературы в европейскую науку.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калмыцкого письменного языка XIX века (на материале калмыцких писем И. Я. Шмидта (1800‒1810 гг.)</dc:title>
  <dc:creator>Кермен</dc:creator>
  <cp:lastModifiedBy>BakaevaEP</cp:lastModifiedBy>
  <cp:revision>2</cp:revision>
  <dcterms:created xsi:type="dcterms:W3CDTF">2020-10-08T03:21:03Z</dcterms:created>
  <dcterms:modified xsi:type="dcterms:W3CDTF">2020-10-15T15:56:02Z</dcterms:modified>
</cp:coreProperties>
</file>