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sldIdLst>
    <p:sldId id="256" r:id="rId2"/>
    <p:sldId id="307" r:id="rId3"/>
    <p:sldId id="335" r:id="rId4"/>
    <p:sldId id="336" r:id="rId5"/>
    <p:sldId id="337" r:id="rId6"/>
    <p:sldId id="338" r:id="rId7"/>
    <p:sldId id="342" r:id="rId8"/>
    <p:sldId id="343" r:id="rId9"/>
    <p:sldId id="344" r:id="rId10"/>
    <p:sldId id="345" r:id="rId11"/>
    <p:sldId id="350" r:id="rId12"/>
    <p:sldId id="347" r:id="rId13"/>
    <p:sldId id="346" r:id="rId14"/>
    <p:sldId id="341" r:id="rId15"/>
    <p:sldId id="349" r:id="rId16"/>
    <p:sldId id="340" r:id="rId17"/>
    <p:sldId id="339" r:id="rId18"/>
    <p:sldId id="348" r:id="rId19"/>
    <p:sldId id="351" r:id="rId20"/>
    <p:sldId id="352" r:id="rId21"/>
    <p:sldId id="353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4347" autoAdjust="0"/>
    <p:restoredTop sz="94660"/>
  </p:normalViewPr>
  <p:slideViewPr>
    <p:cSldViewPr>
      <p:cViewPr varScale="1">
        <p:scale>
          <a:sx n="146" d="100"/>
          <a:sy n="146" d="100"/>
        </p:scale>
        <p:origin x="-556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2644727"/>
            <a:ext cx="45720" cy="3429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3687744"/>
            <a:ext cx="7924800" cy="3226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85850"/>
            <a:ext cx="8229600" cy="35087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4652750"/>
            <a:ext cx="2590800" cy="288036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4D6BF9-1E71-4ECD-8782-5F9CC8CA7C9A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4652750"/>
            <a:ext cx="358140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4636148"/>
            <a:ext cx="609600" cy="3429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627F4A8-3019-461D-A575-B32E64DB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66822"/>
            <a:ext cx="8964488" cy="1515055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Бобров Л.А.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«…ИБО КАЛМЫЦКИЕ ТАТАРЫ ГОРАЗДО ВОИНСТВЕННЕЕ ПРОЧИХ…». О НЕКОТОРЫХ ОСОБЕННОСТЯХ ОРУЖЕЙНОГО КОМПЛЕКСА КАЛМЫКОВ </a:t>
            </a:r>
            <a:r>
              <a:rPr lang="en-US" sz="2400" dirty="0"/>
              <a:t>XVII – </a:t>
            </a:r>
            <a:r>
              <a:rPr lang="ru-RU" sz="2400" dirty="0"/>
              <a:t>НАЧАЛА  </a:t>
            </a:r>
            <a:r>
              <a:rPr lang="en-US" sz="2400" dirty="0"/>
              <a:t>XIX </a:t>
            </a:r>
            <a:r>
              <a:rPr lang="ru-RU" sz="2400" dirty="0"/>
              <a:t>вв.»</a:t>
            </a:r>
            <a:r>
              <a:rPr lang="ru-RU" sz="2600" dirty="0"/>
              <a:t/>
            </a:r>
            <a:br>
              <a:rPr lang="ru-RU" sz="2600" dirty="0"/>
            </a:br>
            <a:endParaRPr lang="ru-RU" sz="26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42CB25C-590A-4821-9DEF-266EE1CA3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323850" y="4626865"/>
            <a:ext cx="133350" cy="49814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6C59364-3FE5-4768-BD4B-F81FC62539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04" y="1596152"/>
            <a:ext cx="5947029" cy="33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2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E24E799A-FF3E-4CE3-91B5-7CDD189B1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407954"/>
            <a:ext cx="8496944" cy="6212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dirty="0"/>
              <a:t>Третья «революция кавалерийского копья».</a:t>
            </a:r>
          </a:p>
          <a:p>
            <a:pPr marL="0" indent="0">
              <a:buNone/>
            </a:pPr>
            <a:r>
              <a:rPr lang="ru-RU" sz="2000" dirty="0"/>
              <a:t>Рождение массовой легкой </a:t>
            </a:r>
            <a:r>
              <a:rPr lang="ru-RU" sz="2000" dirty="0" err="1"/>
              <a:t>копейно</a:t>
            </a:r>
            <a:r>
              <a:rPr lang="ru-RU" sz="2000" dirty="0"/>
              <a:t>-стрелковой конницы.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30A906-04C6-4A9D-944F-FAA78D2BD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95802"/>
            <a:ext cx="7484566" cy="416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09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873F2C19-9529-4057-B1C7-77421CBB6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53948"/>
            <a:ext cx="8892480" cy="675252"/>
          </a:xfrm>
        </p:spPr>
        <p:txBody>
          <a:bodyPr>
            <a:normAutofit fontScale="92500" lnSpcReduction="10000"/>
          </a:bodyPr>
          <a:lstStyle/>
          <a:p>
            <a:pPr indent="0" algn="just">
              <a:buNone/>
            </a:pPr>
            <a:r>
              <a:rPr lang="ru-RU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Бобров Л. А. Копейный бой в военном искусстве калмыков и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джунгар</a:t>
            </a:r>
            <a:r>
              <a:rPr lang="ru-RU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XVII </a:t>
            </a:r>
            <a:r>
              <a:rPr lang="ru-RU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– начала </a:t>
            </a:r>
            <a:r>
              <a:rPr lang="en-US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XIX </a:t>
            </a:r>
            <a:r>
              <a:rPr lang="ru-RU" sz="2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вв. // Монголоведение. 2023. Т. 15, № 4. С. 551–592. 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4F09319-5DA6-4161-B93E-F223499C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9E39272-E0FB-452F-BA39-21DF156D6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625" y="51678"/>
            <a:ext cx="3212185" cy="4337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FE167A9-468A-43E3-B14D-6C42ACFA8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51678"/>
            <a:ext cx="3102371" cy="43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4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E0B7BC7A-1134-43D2-A6FC-A171D676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303498"/>
            <a:ext cx="8579296" cy="4644516"/>
          </a:xfrm>
        </p:spPr>
        <p:txBody>
          <a:bodyPr>
            <a:normAutofit fontScale="92500"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Османский путешественник Э.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Челеби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побывавший у калмыков в конце 1666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начале 1667 гг., с удивлением отмечал: «Все они носят луки (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yay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стрелы (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копья (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ı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zrak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Сабли (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ı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ıç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же встречаются редко.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непременно требуется, чтобы в руках были копья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ı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zrak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самом крайнем случае вооружение состоит из [одной только] пики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 копьем они показывают великое мастерство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»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Челеби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1979: 170, 171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Бахревский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2023: 20].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Украинский автор «Летописи самовидца»: «</a:t>
            </a:r>
            <a:r>
              <a:rPr lang="ru-RU" sz="2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Тилко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найбольше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потреби коп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 заживают </a:t>
            </a:r>
            <a:r>
              <a:rPr lang="ru-RU" sz="2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справне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ум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ют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вбити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коп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[цит. по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Тепкеев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2012: 328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Татары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наблюдавшие колонну ойратской конницы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в 1647 г.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«…видели де они в степи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подполья западши и смотря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калматцких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людей по смете человек за 200,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всякого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колмака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2 копья, а у иных де и по 3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…» [Миллер 2000: 608].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56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C99B49CE-6BE3-41CA-AF1B-582CA93A0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480"/>
            <a:ext cx="8507288" cy="4806534"/>
          </a:xfrm>
        </p:spPr>
        <p:txBody>
          <a:bodyPr>
            <a:normAutofit fontScale="77500" lnSpcReduction="20000"/>
          </a:bodyPr>
          <a:lstStyle/>
          <a:p>
            <a:pPr indent="0" algn="just">
              <a:lnSpc>
                <a:spcPts val="1200"/>
              </a:lnSpc>
              <a:spcAft>
                <a:spcPts val="1000"/>
              </a:spcAft>
              <a:buNone/>
              <a:tabLst>
                <a:tab pos="1710690" algn="l"/>
              </a:tabLst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Aft>
                <a:spcPts val="1000"/>
              </a:spcAft>
              <a:buNone/>
              <a:tabLst>
                <a:tab pos="1710690" algn="l"/>
              </a:tabLst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Цинский автор 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Сичуй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цзунтун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шилюэ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Сунь </a:t>
            </a:r>
            <a:r>
              <a:rPr lang="ru-RU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Юня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 вооружении ойратов в 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третьей четверти 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на территории провинции Синьцзян: «Чиновники и воины ойратского гарнизона (</a:t>
            </a:r>
            <a:r>
              <a:rPr lang="ru-RU" sz="2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элутэ</a:t>
            </a:r>
            <a:r>
              <a:rPr lang="ru-RU" sz="2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за свой счет обеспечивают себя одним фитильным ружьем (</a:t>
            </a:r>
            <a:r>
              <a:rPr lang="ru-RU" sz="2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няоцян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одним длинным копьем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чанцян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[Сун </a:t>
            </a:r>
            <a:r>
              <a:rPr lang="ru-RU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Юнь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1839: л. 13а].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ученый и путешественник, один из руководителей «Физической экспедиции» П.С. Паллас, посетивший Поволжье в 1768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1769 гг., особо подчеркивал, что: «</a:t>
            </a: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Калмыцкое оружие состоит по большей части в копьях</a:t>
            </a:r>
            <a:r>
              <a:rPr lang="ru-RU" sz="2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стрелах и луках</a:t>
            </a:r>
            <a:r>
              <a:rPr lang="ru-RU" sz="2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[Паллас 1809: 477, 478].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Немецкий ученый на русской службе, участник «Физической экспедиции» (с 1770 г.) И.-Г. Георги: «Всякий [калмыцкий] полк состоял из трояких воинов, а именно: из стрельцов, которые сходили с лошадей, когда палили из ружей; из </a:t>
            </a:r>
            <a:r>
              <a:rPr lang="ru-RU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луконосцев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которые, </a:t>
            </a:r>
            <a:r>
              <a:rPr lang="ru-RU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столпясь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пускали тучей стрелы;</a:t>
            </a:r>
            <a:r>
              <a:rPr lang="ru-RU" sz="2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из копейщиков, решавших битву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[Георги 2005: 399, 400]. </a:t>
            </a:r>
            <a:endParaRPr lang="ru-RU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115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CD96984-BA89-4555-8432-D54DAA99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1C56CB9-17F4-4B3F-9548-B3300CBF1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214296"/>
            <a:ext cx="4220965" cy="47149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72B0674-4158-423B-A32C-26986BC20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1902" y="1643056"/>
            <a:ext cx="2250692" cy="3443682"/>
          </a:xfrm>
          <a:prstGeom prst="rect">
            <a:avLst/>
          </a:prstGeom>
        </p:spPr>
      </p:pic>
      <p:pic>
        <p:nvPicPr>
          <p:cNvPr id="17" name="Объект 10">
            <a:extLst>
              <a:ext uri="{FF2B5EF4-FFF2-40B4-BE49-F238E27FC236}">
                <a16:creationId xmlns:a16="http://schemas.microsoft.com/office/drawing/2014/main" xmlns="" id="{C990E4D5-BAC8-4562-81F4-EC7B0222E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114300"/>
            <a:ext cx="2099203" cy="3743334"/>
          </a:xfrm>
        </p:spPr>
      </p:pic>
    </p:spTree>
    <p:extLst>
      <p:ext uri="{BB962C8B-B14F-4D97-AF65-F5344CB8AC3E}">
        <p14:creationId xmlns:p14="http://schemas.microsoft.com/office/powerpoint/2010/main" xmlns="" val="758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D3F353F9-8649-4002-94BE-520B441A19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53165617"/>
              </p:ext>
            </p:extLst>
          </p:nvPr>
        </p:nvGraphicFramePr>
        <p:xfrm>
          <a:off x="179512" y="0"/>
          <a:ext cx="8784976" cy="55411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529">
                  <a:extLst>
                    <a:ext uri="{9D8B030D-6E8A-4147-A177-3AD203B41FA5}">
                      <a16:colId xmlns:a16="http://schemas.microsoft.com/office/drawing/2014/main" xmlns="" val="3407176889"/>
                    </a:ext>
                  </a:extLst>
                </a:gridCol>
                <a:gridCol w="1694895">
                  <a:extLst>
                    <a:ext uri="{9D8B030D-6E8A-4147-A177-3AD203B41FA5}">
                      <a16:colId xmlns:a16="http://schemas.microsoft.com/office/drawing/2014/main" xmlns="" val="200817854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53682913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32386844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65116537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1546844"/>
                    </a:ext>
                  </a:extLst>
                </a:gridCol>
              </a:tblGrid>
              <a:tr h="5505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Событие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Общее кол-во воинов в походе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Пики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Сабли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Ружья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Саадаки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extLst>
                  <a:ext uri="{0D108BD9-81ED-4DB2-BD59-A6C34878D82A}">
                    <a16:rowId xmlns:a16="http://schemas.microsoft.com/office/drawing/2014/main" xmlns="" val="373511965"/>
                  </a:ext>
                </a:extLst>
              </a:tr>
              <a:tr h="744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Поход в Лифляндию в 1756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516 чел.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504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</a:rPr>
                        <a:t>97,6%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67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(12,9%)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333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(64,5%)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192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(37,2 %).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extLst>
                  <a:ext uri="{0D108BD9-81ED-4DB2-BD59-A6C34878D82A}">
                    <a16:rowId xmlns:a16="http://schemas.microsoft.com/office/drawing/2014/main" xmlns="" val="4194027469"/>
                  </a:ext>
                </a:extLst>
              </a:tr>
              <a:tr h="744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Хошутское ополчение 1807 г.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506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</a:rPr>
                        <a:t>44,4%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61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(12,05%)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458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(90,5%)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extLst>
                  <a:ext uri="{0D108BD9-81ED-4DB2-BD59-A6C34878D82A}">
                    <a16:rowId xmlns:a16="http://schemas.microsoft.com/office/drawing/2014/main" xmlns="" val="2361995241"/>
                  </a:ext>
                </a:extLst>
              </a:tr>
              <a:tr h="834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Калмыцкое ополчение 1807 г.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5 196/ 5 186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1190/ 2 424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(22,9/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</a:rPr>
                        <a:t>46,7</a:t>
                      </a:r>
                      <a:r>
                        <a:rPr lang="ru-RU" sz="1100" dirty="0">
                          <a:effectLst/>
                        </a:rPr>
                        <a:t>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715/ 866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(13,7/16,6%)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2 370/ 2 850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(45,6/54,9%)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(0,1%)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extLst>
                  <a:ext uri="{0D108BD9-81ED-4DB2-BD59-A6C34878D82A}">
                    <a16:rowId xmlns:a16="http://schemas.microsoft.com/office/drawing/2014/main" xmlns="" val="3977929288"/>
                  </a:ext>
                </a:extLst>
              </a:tr>
              <a:tr h="744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Калмыцкое ополчение 1808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2 525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2 488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</a:rPr>
                        <a:t>98,5 %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941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(37,2%)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2 000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(79,2%)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extLst>
                  <a:ext uri="{0D108BD9-81ED-4DB2-BD59-A6C34878D82A}">
                    <a16:rowId xmlns:a16="http://schemas.microsoft.com/office/drawing/2014/main" xmlns="" val="2727354600"/>
                  </a:ext>
                </a:extLst>
              </a:tr>
              <a:tr h="552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1-й Калмыцкий полк (полк Тундутова) в 1811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508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445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</a:rPr>
                        <a:t>87,5 %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137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(26,9%)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268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(52,7%)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extLst>
                  <a:ext uri="{0D108BD9-81ED-4DB2-BD59-A6C34878D82A}">
                    <a16:rowId xmlns:a16="http://schemas.microsoft.com/office/drawing/2014/main" xmlns="" val="4242073823"/>
                  </a:ext>
                </a:extLst>
              </a:tr>
              <a:tr h="1028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2-й Калмыцкий полк (полк Тюменева) в 1811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526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(26 офицеров, 500 рядовых)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329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</a:rPr>
                        <a:t>62,5 %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(20 %)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480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(91 %)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6" marR="48726" marT="0" marB="0"/>
                </a:tc>
                <a:extLst>
                  <a:ext uri="{0D108BD9-81ED-4DB2-BD59-A6C34878D82A}">
                    <a16:rowId xmlns:a16="http://schemas.microsoft.com/office/drawing/2014/main" xmlns="" val="67811031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16B4D14E-9777-48A4-B800-FDE00193063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3529" y="627535"/>
            <a:ext cx="113804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5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F5B607B-BA6A-4983-897F-CA5677275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71420"/>
            <a:ext cx="4354317" cy="474448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FACA3BB-2B63-4FA7-8462-51E7CABB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1960"/>
            <a:ext cx="8568952" cy="594066"/>
          </a:xfrm>
        </p:spPr>
        <p:txBody>
          <a:bodyPr>
            <a:normAutofit/>
          </a:bodyPr>
          <a:lstStyle/>
          <a:p>
            <a:r>
              <a:rPr lang="ru-RU" sz="2000" dirty="0"/>
              <a:t>Особенности конструкции ойратской пики «джида» («</a:t>
            </a:r>
            <a:r>
              <a:rPr lang="ru-RU" sz="2000" dirty="0" err="1"/>
              <a:t>дзида</a:t>
            </a:r>
            <a:r>
              <a:rPr lang="ru-RU" sz="2000" dirty="0"/>
              <a:t>»).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B2D1E19-CCFA-447F-BB21-46E634273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269478"/>
            <a:ext cx="3445412" cy="34454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D29DED2-9186-4FB9-A107-C1C389CF3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05" y="18838"/>
            <a:ext cx="3519401" cy="20511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093DF3A-D378-4E12-8EBE-CD18CDD885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44" y="992921"/>
            <a:ext cx="839572" cy="380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16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F4620F8-BB02-4B34-BC4D-2F4D0C306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227" y="113171"/>
            <a:ext cx="3962897" cy="413623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AC4028B-0067-4D63-99AB-1D27EC6D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36546"/>
            <a:ext cx="8928992" cy="864096"/>
          </a:xfrm>
        </p:spPr>
        <p:txBody>
          <a:bodyPr>
            <a:normAutofit/>
          </a:bodyPr>
          <a:lstStyle/>
          <a:p>
            <a:r>
              <a:rPr lang="ru-RU" sz="2000" dirty="0"/>
              <a:t>Техника конного  копейного боя ойратов и их соседей. Основные способы удержания древка и нанесения ударов, фехтование древком и др.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038008-4F02-4D92-BFEB-5D6722E00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0834" y="113171"/>
            <a:ext cx="3645913" cy="410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25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CCD04012-76C0-4046-8BB8-761CC0C7A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359333"/>
            <a:ext cx="8856984" cy="669867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/>
              <a:t>Идея легкой </a:t>
            </a:r>
            <a:r>
              <a:rPr lang="ru-RU" dirty="0" err="1"/>
              <a:t>копейно</a:t>
            </a:r>
            <a:r>
              <a:rPr lang="ru-RU" dirty="0"/>
              <a:t>-стрелковой конницы была заимствована многими ближними и дальними соседями ойратов. В том числе казахами, кыргызами, крымскими и сибирскими татарами, </a:t>
            </a:r>
            <a:r>
              <a:rPr lang="ru-RU" dirty="0" err="1"/>
              <a:t>ногаями</a:t>
            </a:r>
            <a:r>
              <a:rPr lang="ru-RU" dirty="0"/>
              <a:t> и др.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B9B5226-3467-41C9-ABA7-18DAD7BA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4CC335-BDF1-4015-9FF6-053D2F764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50352"/>
            <a:ext cx="3552277" cy="42678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B138569-D06C-4AA7-A32F-99DB0F6D0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9" y="27585"/>
            <a:ext cx="4610684" cy="426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01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C79C8C71-DD50-4E3A-995E-DA1FAB0F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157680"/>
            <a:ext cx="8784976" cy="914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 середине </a:t>
            </a:r>
            <a:r>
              <a:rPr lang="en-US" dirty="0"/>
              <a:t>XVII – XVIII </a:t>
            </a:r>
            <a:r>
              <a:rPr lang="ru-RU" dirty="0"/>
              <a:t>калмыки оказали  значительное влияние на изменение оружейного комплекса (распространение </a:t>
            </a:r>
            <a:r>
              <a:rPr lang="ru-RU" dirty="0" err="1"/>
              <a:t>длиннодревкового</a:t>
            </a:r>
            <a:r>
              <a:rPr lang="ru-RU" dirty="0"/>
              <a:t> оружия), копейного боя и связанных с ним тактических приемов («лава»)  российского казачества.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4995F7F-F0A3-4ED8-AC46-F68C4C32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AF78542-A193-4DD2-8F79-1FFEA50B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029" y="73180"/>
            <a:ext cx="4037008" cy="39866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415D9C8-97D4-4E8D-AAAA-C443B2448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1" y="117727"/>
            <a:ext cx="476750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85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1CD72D1-4675-4A80-81B4-31273A70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4487078"/>
            <a:ext cx="9000492" cy="370688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Политическая карта мира в конце </a:t>
            </a:r>
            <a:r>
              <a:rPr lang="en-US" sz="2400" dirty="0">
                <a:latin typeface="+mn-lt"/>
              </a:rPr>
              <a:t>XVII – </a:t>
            </a:r>
            <a:r>
              <a:rPr lang="ru-RU" sz="2400" dirty="0">
                <a:latin typeface="+mn-lt"/>
              </a:rPr>
              <a:t>первой половине </a:t>
            </a:r>
            <a:r>
              <a:rPr lang="en-US" sz="2400" dirty="0">
                <a:latin typeface="+mn-lt"/>
              </a:rPr>
              <a:t>XVIII </a:t>
            </a:r>
            <a:r>
              <a:rPr lang="ru-RU" sz="2400" dirty="0">
                <a:latin typeface="+mn-lt"/>
              </a:rPr>
              <a:t>вв.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C746989A-E749-41B6-8B88-A5A2B9F9EB7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142858"/>
            <a:ext cx="7500990" cy="4229935"/>
          </a:xfrm>
        </p:spPr>
      </p:pic>
    </p:spTree>
    <p:extLst>
      <p:ext uri="{BB962C8B-B14F-4D97-AF65-F5344CB8AC3E}">
        <p14:creationId xmlns:p14="http://schemas.microsoft.com/office/powerpoint/2010/main" xmlns="" val="91619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9B0D42-7123-4FF8-9AF8-07B0AF66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11102"/>
            <a:ext cx="8712968" cy="918102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+mn-lt"/>
              </a:rPr>
              <a:t>Одними из тех, кто усвоил идею легкой </a:t>
            </a:r>
            <a:r>
              <a:rPr lang="ru-RU" sz="1600" dirty="0" err="1">
                <a:solidFill>
                  <a:schemeClr val="tx1"/>
                </a:solidFill>
                <a:latin typeface="+mn-lt"/>
              </a:rPr>
              <a:t>копейно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-стрелковой конницы были польско-литовские татары (липки). На их основе в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XVIII  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в. были созданы первые полки европейских улан.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365D7B-EA0A-45DE-A260-D544877D1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7331" y="63787"/>
            <a:ext cx="5614674" cy="4157726"/>
          </a:xfrm>
          <a:prstGeom prst="rect">
            <a:avLst/>
          </a:prstGeom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xmlns="" id="{EE060CC5-00A6-44EF-BC0E-88BB17BE3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995" y="63787"/>
            <a:ext cx="4091962" cy="4157726"/>
          </a:xfrm>
        </p:spPr>
      </p:pic>
    </p:spTree>
    <p:extLst>
      <p:ext uri="{BB962C8B-B14F-4D97-AF65-F5344CB8AC3E}">
        <p14:creationId xmlns:p14="http://schemas.microsoft.com/office/powerpoint/2010/main" xmlns="" val="14062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45F837A0-8A93-4C25-81C3-83D4CFF4C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528" y="3524734"/>
            <a:ext cx="9217024" cy="1761660"/>
          </a:xfrm>
        </p:spPr>
        <p:txBody>
          <a:bodyPr>
            <a:normAutofit fontScale="40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1890395" algn="l"/>
              </a:tabLst>
            </a:pPr>
            <a:r>
              <a:rPr lang="ru-RU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Массовое использование </a:t>
            </a:r>
            <a:r>
              <a:rPr lang="ru-RU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длиннодревкового</a:t>
            </a:r>
            <a:r>
              <a:rPr lang="ru-RU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оружия стало «визитной карточкой» военного искусства ойратов. Их военные успехи способствовали распространению идеи легкой копейной конницы по Евразии и обеспечили «джиде» и ее дериватам заметное место в мировой истории оружия. Кавалерийские копья и пики стали своеобразным символом оружейного комплекса  калмыков, который прославил их на полях сражений </a:t>
            </a:r>
            <a:r>
              <a:rPr lang="en-US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XVII </a:t>
            </a:r>
            <a:r>
              <a:rPr lang="ru-RU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начала </a:t>
            </a:r>
            <a:r>
              <a:rPr lang="en-US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XIX </a:t>
            </a:r>
            <a:r>
              <a:rPr lang="ru-RU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вв.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4B6CCAE-4155-4681-8706-91E097CE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0C02A8-03AC-44B4-B65E-8BA82A57B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88" y="63509"/>
            <a:ext cx="7776864" cy="33963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645BC9-5F70-401B-907F-2C63150D0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6355" y="114300"/>
            <a:ext cx="733827" cy="33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E13FB7F8-5D15-4A50-B42A-7EA3D6FD6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256579"/>
            <a:ext cx="8873150" cy="6011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/>
              <a:t>Эпоха  «Малого монгольского (ойратского) нашествия </a:t>
            </a:r>
          </a:p>
          <a:p>
            <a:pPr marL="0" indent="0" algn="ctr">
              <a:buNone/>
            </a:pPr>
            <a:r>
              <a:rPr lang="en-US" sz="2400" dirty="0"/>
              <a:t>XVII – </a:t>
            </a:r>
            <a:r>
              <a:rPr lang="ru-RU" sz="2400" dirty="0"/>
              <a:t>первая половина </a:t>
            </a:r>
            <a:r>
              <a:rPr lang="en-US" sz="2400" dirty="0"/>
              <a:t>XVIII </a:t>
            </a:r>
            <a:r>
              <a:rPr lang="ru-RU" sz="2400" dirty="0"/>
              <a:t>вв.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0A85902-6697-42D7-A86E-4E9C4598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B6E0DA-47E1-456B-B219-23B364B76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314" y="71420"/>
            <a:ext cx="6694272" cy="42173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21E462C-93F8-43F4-8F30-25436D6F3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8" y="2023225"/>
            <a:ext cx="360037" cy="5485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C6704DC-4D1F-4A09-BA1C-C24D2E7B3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3301" y="1334684"/>
            <a:ext cx="632675" cy="9638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ACF35D5-5D55-4CB7-BF27-27D7987A5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9" y="1108188"/>
            <a:ext cx="465003" cy="7084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3646989-6C59-456E-BFBF-16610F6278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683" y="1462410"/>
            <a:ext cx="465004" cy="7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79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68C28995-6BBF-4FFE-9B2E-6803AB99D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49492"/>
            <a:ext cx="8579296" cy="4322508"/>
          </a:xfrm>
        </p:spPr>
        <p:txBody>
          <a:bodyPr>
            <a:normAutofit fontScale="85000" lnSpcReduction="10000"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Стрелецкий голова Иван Болтин сообщал в Москву в 1631 г., что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ногаи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просто не знают, как сражаться с калмыками: «…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нагаиским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людем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они,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калмыцкие люди, страшны гораздо и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 них не стаивали они, нигде и биться с ними не умеют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(здесь и далее курсив наш – Л. Б.)» [Бобров, Рюмшин 2015: 372]. 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500"/>
              </a:spcAft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Потерпев целую серию серьезных поражений,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крымцы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стали избегать ближнего боя с калмыками. Чигиринский полковник Карпов (Карпович) с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воодушевлением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писал в 1677 г.: «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Калмыков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татаровя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и турки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боятца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… И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естли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… калмыков послать на Украину, и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татаровя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де бой их знают, и увидев их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битца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с ними не станут, побегут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…»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Бобров, Рюмшин 2015: 373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indent="0" algn="just">
              <a:lnSpc>
                <a:spcPct val="115000"/>
              </a:lnSpc>
              <a:spcAft>
                <a:spcPts val="1500"/>
              </a:spcAft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Казацкий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етман И. Самойлович в письме от 6 марта 1678 г. особо просил российское командование прислать калмыков, утверждая, что «…и то б их было буде не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хотя бы с две тысячи человек,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впрям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бы…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ими исправилось неприятелем страху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Бобров, Рюмшин 2015: 372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500"/>
              </a:spcAft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88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7BF74DB0-D752-4887-96D9-E55702A4F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43000"/>
            <a:ext cx="8435280" cy="3372966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1500"/>
              </a:spcAft>
              <a:buNone/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Папский нунций, сопровождавший польскую армию Яна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Собеского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похода 1684 г., с восхищением сообщал о калмыках: «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бы их было много,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истребили бы </a:t>
            </a:r>
            <a:r>
              <a:rPr lang="ru-RU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перекопских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татар, которые, как и турки, являются их заклятыми врагами.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отважны, настолько умелые в обращении с саблей (</a:t>
            </a:r>
            <a:r>
              <a:rPr lang="pl-PL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szabli</a:t>
            </a:r>
            <a:r>
              <a:rPr lang="ru-RU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луком</a:t>
            </a:r>
            <a:r>
              <a:rPr lang="ru-RU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l-PL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łuku</a:t>
            </a:r>
            <a:r>
              <a:rPr lang="ru-RU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имеют такое превосходство над татарами, что один калмык, не колеблясь, нападет на десять татар. Само их имя настолько для них страшно, что где голос их услышат, бегут в большом беспорядке, если не хотят испытать на себе прочность их железа и меткость выстрелов их луков…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Если бы их можно было привести несколько тысяч, была бы от них большая помощь в войне христиан с басурманами» [</a:t>
            </a:r>
            <a:r>
              <a:rPr lang="ru-RU" sz="2200" dirty="0" err="1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Шейхумеров</a:t>
            </a:r>
            <a:r>
              <a:rPr lang="ru-RU" sz="22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88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FA9E45A7-1C5D-48FC-9E6F-304E709F2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29776"/>
            <a:ext cx="8712968" cy="5150287"/>
          </a:xfrm>
        </p:spPr>
        <p:txBody>
          <a:bodyPr>
            <a:normAutofit fontScale="40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Высокую оценку калмыцкой коннице дал и Петр </a:t>
            </a:r>
            <a:r>
              <a:rPr lang="en-US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разговоре с датским посланником </a:t>
            </a:r>
            <a:r>
              <a:rPr lang="ru-RU" sz="4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Юстом</a:t>
            </a: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Юлем</a:t>
            </a: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 марта 1711 г.: «</a:t>
            </a: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 [царь] сообщил мне, что 40 000 кубанских татар хотели напасть на его флот под Азовом, но что их прогнал калмыцкий хан с десятью тысячами калмыков, – </a:t>
            </a:r>
            <a:r>
              <a:rPr lang="ru-RU" sz="4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ибо калмыцкие татары гораздо воинственнее и (сильнее) прочих татар.</a:t>
            </a: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Таким образом, великие опасения относительно (взятия кубанскими) татарами царского флота исчезли» [Юль 2001: 250]. </a:t>
            </a:r>
            <a:endParaRPr lang="ru-RU" sz="4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Главнокомандующий российской армии на начальном этапе Семилетней войны (1757 г.) С. Ф. </a:t>
            </a: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Апраксин</a:t>
            </a: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настоятельно требовал прибытия отряда калмыков на театр боевых действий, так как: «…</a:t>
            </a:r>
            <a:r>
              <a:rPr lang="ru-RU" sz="4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звание оных великое у неприятеля уважение имеет</a:t>
            </a: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[цит. по Очиров 2020: 24].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емецкий ученый на русской службе, участник «Физической экспедиции» (с 1770 г.) И.-Г. Георги, при описании калмыков, особо отмечал, что те «…</a:t>
            </a:r>
            <a:r>
              <a:rPr lang="ru-RU" sz="4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нарочито храбры и одерживают победы над подобными им неприятелями</a:t>
            </a:r>
            <a:r>
              <a:rPr lang="ru-RU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…» [Георги 2005: 400].</a:t>
            </a:r>
          </a:p>
          <a:p>
            <a:pPr marL="27432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F3A447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Военное превосходство ойратов был вынужден признать даже османский путешественник Э. </a:t>
            </a:r>
            <a:r>
              <a:rPr kumimoji="0" lang="ru-RU" sz="4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Челеби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который с горечью констатировал, что «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калмыки всегда возвращаются, побивая крымчаков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…» [Бобров, Рюмшин 2015: 372].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4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4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94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089AAC9-8988-4069-89E2-8B97F6E5A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4500576"/>
            <a:ext cx="8429684" cy="443362"/>
          </a:xfrm>
        </p:spPr>
        <p:txBody>
          <a:bodyPr>
            <a:noAutofit/>
          </a:bodyPr>
          <a:lstStyle/>
          <a:p>
            <a:r>
              <a:rPr lang="ru-RU" sz="1800" dirty="0"/>
              <a:t>Ойраты преследуют хана Кучума.  </a:t>
            </a:r>
            <a:r>
              <a:rPr lang="ru-RU" sz="1800" dirty="0" err="1"/>
              <a:t>Ремезовская</a:t>
            </a:r>
            <a:r>
              <a:rPr lang="ru-RU" sz="1800" dirty="0"/>
              <a:t> летопись, конец </a:t>
            </a:r>
            <a:r>
              <a:rPr lang="en-US" sz="1800" dirty="0"/>
              <a:t>XVII – </a:t>
            </a:r>
            <a:r>
              <a:rPr lang="ru-RU" sz="1800" dirty="0"/>
              <a:t>начало </a:t>
            </a:r>
            <a:r>
              <a:rPr lang="en-US" sz="1800" dirty="0"/>
              <a:t>XVIII </a:t>
            </a:r>
            <a:r>
              <a:rPr lang="ru-RU" sz="1800" dirty="0"/>
              <a:t>вв.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379CBFF-C5C7-4686-9E51-5503AE60A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480" y="263943"/>
            <a:ext cx="4862945" cy="43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3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F5C85D6A-C562-4D0E-8C2A-E9C866889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407954"/>
            <a:ext cx="8435280" cy="698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/>
              <a:t>Первая «революция кавалерийского копья».</a:t>
            </a:r>
          </a:p>
          <a:p>
            <a:pPr marL="0" indent="0">
              <a:buNone/>
            </a:pPr>
            <a:r>
              <a:rPr lang="ru-RU" sz="2000" dirty="0"/>
              <a:t>Метательные копья (дротики).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CFEE1DE-1E34-4E31-91AF-15ED61DE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F49E66-C762-4A53-8050-E71E2179D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7800" y="151021"/>
            <a:ext cx="6141720" cy="42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26535A56-CD71-4A4D-9290-32871A9CA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79404"/>
            <a:ext cx="9036496" cy="992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Вторая «революция кавалерийского копья».</a:t>
            </a:r>
          </a:p>
          <a:p>
            <a:pPr marL="0" indent="0">
              <a:buNone/>
            </a:pPr>
            <a:r>
              <a:rPr lang="ru-RU" sz="2000" dirty="0"/>
              <a:t>Ударные копья и пики становятся оружие панцирной конницы.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021140B-6CE8-42CD-B8FD-23973110A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829A00-7FF6-4898-ADE0-EC56E874E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6922" y="142858"/>
            <a:ext cx="3328416" cy="411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FBCF0F9-1A76-4E3C-891E-3CC13B8A9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104" y="142858"/>
            <a:ext cx="3462020" cy="41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22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5835</TotalTime>
  <Words>1173</Words>
  <Application>Microsoft Office PowerPoint</Application>
  <PresentationFormat>Экран (16:9)</PresentationFormat>
  <Paragraphs>112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                Бобров Л.А.  «…ИБО КАЛМЫЦКИЕ ТАТАРЫ ГОРАЗДО ВОИНСТВЕННЕЕ ПРОЧИХ…». О НЕКОТОРЫХ ОСОБЕННОСТЯХ ОРУЖЕЙНОГО КОМПЛЕКСА КАЛМЫКОВ XVII – НАЧАЛА  XIX вв.» </vt:lpstr>
      <vt:lpstr>Политическая карта мира в конце XVII – первой половине XVIII вв.</vt:lpstr>
      <vt:lpstr>Слайд 3</vt:lpstr>
      <vt:lpstr>Слайд 4</vt:lpstr>
      <vt:lpstr>Слайд 5</vt:lpstr>
      <vt:lpstr>Слайд 6</vt:lpstr>
      <vt:lpstr>Ойраты преследуют хана Кучума.  Ремезовская летопись, конец XVII – начало XVIII вв.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Особенности конструкции ойратской пики «джида» («дзида»).</vt:lpstr>
      <vt:lpstr>Техника конного  копейного боя ойратов и их соседей. Основные способы удержания древка и нанесения ударов, фехтование древком и др.</vt:lpstr>
      <vt:lpstr>Слайд 18</vt:lpstr>
      <vt:lpstr>Слайд 19</vt:lpstr>
      <vt:lpstr>Одними из тех, кто усвоил идею легкой копейно-стрелковой конницы были польско-литовские татары (липки). На их основе в XVIII  в. были созданы первые полки европейских улан.</vt:lpstr>
      <vt:lpstr>Слайд 21</vt:lpstr>
    </vt:vector>
  </TitlesOfParts>
  <Company>Группа Е4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Kazakh soldier's cap "malakhai" ("tymack-mourack")  of XVIII-XIX centuries and its ornaments</dc:title>
  <dc:creator>User</dc:creator>
  <cp:lastModifiedBy>Пользователь Windows</cp:lastModifiedBy>
  <cp:revision>199</cp:revision>
  <dcterms:created xsi:type="dcterms:W3CDTF">2012-11-19T00:27:19Z</dcterms:created>
  <dcterms:modified xsi:type="dcterms:W3CDTF">2024-11-27T13:08:28Z</dcterms:modified>
</cp:coreProperties>
</file>