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74" r:id="rId4"/>
    <p:sldId id="258" r:id="rId5"/>
    <p:sldId id="259" r:id="rId6"/>
    <p:sldId id="266" r:id="rId7"/>
    <p:sldId id="262" r:id="rId8"/>
    <p:sldId id="275" r:id="rId9"/>
    <p:sldId id="267" r:id="rId10"/>
    <p:sldId id="261" r:id="rId11"/>
    <p:sldId id="279" r:id="rId12"/>
    <p:sldId id="268" r:id="rId13"/>
    <p:sldId id="280" r:id="rId14"/>
    <p:sldId id="272" r:id="rId15"/>
    <p:sldId id="276" r:id="rId16"/>
    <p:sldId id="277" r:id="rId17"/>
    <p:sldId id="278" r:id="rId18"/>
    <p:sldId id="273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32" y="-8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3" y="2857501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1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1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801416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5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2455731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275114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231207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3" y="270185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1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64396"/>
            <a:ext cx="7772400" cy="18216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Железнодорожная линия Астрахань-Кизляр — дорога коренного перелома в Великой Отечественной войне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357568"/>
            <a:ext cx="6858048" cy="164307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Максимов Константин Николаевич</a:t>
            </a:r>
            <a:endParaRPr lang="ru-RU" dirty="0" smtClean="0"/>
          </a:p>
          <a:p>
            <a:pPr lvl="0" algn="r" defTabSz="685800"/>
            <a:r>
              <a:rPr lang="ru-RU" sz="1700" dirty="0" smtClean="0"/>
              <a:t>Доктор исторических </a:t>
            </a:r>
            <a:r>
              <a:rPr lang="ru-RU" sz="1700" dirty="0" smtClean="0"/>
              <a:t>наук, Профессор</a:t>
            </a:r>
            <a:r>
              <a:rPr lang="ru-RU" sz="1700" dirty="0" smtClean="0"/>
              <a:t>,</a:t>
            </a:r>
          </a:p>
          <a:p>
            <a:pPr lvl="0" algn="r" defTabSz="685800"/>
            <a:r>
              <a:rPr lang="ru-RU" sz="1700" dirty="0" smtClean="0"/>
              <a:t>Заслуженный деятель науки Российской Федерации, </a:t>
            </a:r>
          </a:p>
          <a:p>
            <a:pPr lvl="0" algn="r" defTabSz="685800"/>
            <a:r>
              <a:rPr lang="ru-RU" sz="1700" dirty="0" smtClean="0"/>
              <a:t>главный научный сотрудник </a:t>
            </a:r>
            <a:endParaRPr lang="ru-RU" sz="1700" dirty="0" smtClean="0"/>
          </a:p>
          <a:p>
            <a:pPr lvl="0" algn="r" defTabSz="685800"/>
            <a:r>
              <a:rPr lang="ru-RU" sz="1700" dirty="0" smtClean="0"/>
              <a:t>Калмыцкого </a:t>
            </a:r>
            <a:r>
              <a:rPr lang="ru-RU" sz="1700" dirty="0" smtClean="0"/>
              <a:t>научного центра РАН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плывной мост через волгу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00048"/>
            <a:ext cx="7500990" cy="4491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Полковник Н</a:t>
            </a:r>
            <a:r>
              <a:rPr lang="ru-RU" dirty="0" smtClean="0"/>
              <a:t>. П</a:t>
            </a:r>
            <a:r>
              <a:rPr lang="ru-RU" dirty="0"/>
              <a:t>. Богданов, руководитель стройки № 84, писал, что на сооружении моста плечом к плечу самоотверженно трудились русские, украинцы, белорусы, грузины, калмыки и др.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1887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кан_20191013 (8)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658670"/>
            <a:ext cx="5572164" cy="42705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7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Фронтам на Волге по железным дорогам с июля </a:t>
            </a:r>
            <a:r>
              <a:rPr lang="ru-RU" dirty="0" smtClean="0"/>
              <a:t>1942 г. </a:t>
            </a:r>
            <a:r>
              <a:rPr lang="ru-RU" dirty="0"/>
              <a:t>до начала февраля 1943 г. было доставлено воинских эшелонов и поездов с военной техникой, боеприпасами, горючим, продовольствием более 200 тыс. вагонов </a:t>
            </a:r>
          </a:p>
        </p:txBody>
      </p:sp>
    </p:spTree>
    <p:extLst>
      <p:ext uri="{BB962C8B-B14F-4D97-AF65-F5344CB8AC3E}">
        <p14:creationId xmlns="" xmlns:p14="http://schemas.microsoft.com/office/powerpoint/2010/main" val="170293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34"/>
            <a:ext cx="8229600" cy="107157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Мемориализация</a:t>
            </a:r>
            <a:r>
              <a:rPr lang="ru-RU" sz="2800" dirty="0" smtClean="0"/>
              <a:t> строительства железнодорожной дороги Астрахань-Кизляр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1357304"/>
            <a:ext cx="4786346" cy="3569818"/>
          </a:xfrm>
        </p:spPr>
      </p:pic>
    </p:spTree>
    <p:extLst>
      <p:ext uri="{BB962C8B-B14F-4D97-AF65-F5344CB8AC3E}">
        <p14:creationId xmlns="" xmlns:p14="http://schemas.microsoft.com/office/powerpoint/2010/main" val="13427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500048"/>
            <a:ext cx="7763189" cy="4553712"/>
          </a:xfrm>
        </p:spPr>
      </p:pic>
    </p:spTree>
    <p:extLst>
      <p:ext uri="{BB962C8B-B14F-4D97-AF65-F5344CB8AC3E}">
        <p14:creationId xmlns="" xmlns:p14="http://schemas.microsoft.com/office/powerpoint/2010/main" val="3761998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542941"/>
            <a:ext cx="7162800" cy="4314825"/>
          </a:xfrm>
        </p:spPr>
      </p:pic>
    </p:spTree>
    <p:extLst>
      <p:ext uri="{BB962C8B-B14F-4D97-AF65-F5344CB8AC3E}">
        <p14:creationId xmlns="" xmlns:p14="http://schemas.microsoft.com/office/powerpoint/2010/main" val="248470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9476"/>
            <a:ext cx="8229600" cy="11378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Строители прифронтовой дороги Астрахань – Кизляр </a:t>
            </a:r>
            <a:br>
              <a:rPr lang="ru-RU" sz="2400" dirty="0" smtClean="0"/>
            </a:br>
            <a:r>
              <a:rPr lang="ru-RU" sz="2400" dirty="0" smtClean="0"/>
              <a:t>из </a:t>
            </a:r>
            <a:r>
              <a:rPr lang="ru-RU" sz="2400" dirty="0" err="1" smtClean="0"/>
              <a:t>Долбанского</a:t>
            </a:r>
            <a:r>
              <a:rPr lang="ru-RU" sz="2400" dirty="0" smtClean="0"/>
              <a:t> улуса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99" y="1214428"/>
            <a:ext cx="5235321" cy="3764156"/>
          </a:xfrm>
        </p:spPr>
      </p:pic>
    </p:spTree>
    <p:extLst>
      <p:ext uri="{BB962C8B-B14F-4D97-AF65-F5344CB8AC3E}">
        <p14:creationId xmlns="" xmlns:p14="http://schemas.microsoft.com/office/powerpoint/2010/main" val="1974006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28742"/>
            <a:ext cx="8229600" cy="324383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Этот «нескончаемый поток» </a:t>
            </a:r>
            <a:r>
              <a:rPr lang="ru-RU" dirty="0"/>
              <a:t>грузов на Сталинград был обеспечен и железной дорогой Астрахань – Кизляр. Происшедший в результате Сталинградской эпопее коренной перелом в войне был осознан и признан самими немцами. Ф. Паулюс на Нюрнбергском процессе, отреагировал на реплику Отто </a:t>
            </a:r>
            <a:r>
              <a:rPr lang="ru-RU" dirty="0" err="1"/>
              <a:t>Штамера</a:t>
            </a:r>
            <a:r>
              <a:rPr lang="ru-RU" dirty="0"/>
              <a:t>, адвоката Геринга, следующими словами: </a:t>
            </a:r>
            <a:r>
              <a:rPr lang="ru-RU" dirty="0" smtClean="0"/>
              <a:t>«Лучшее </a:t>
            </a:r>
            <a:r>
              <a:rPr lang="ru-RU" dirty="0"/>
              <a:t>тому доказательство – исход битвы на Волге, в результате которой я оказался в плену, а также и то, что все эти господа сидят здесь на скамье </a:t>
            </a:r>
            <a:r>
              <a:rPr lang="ru-RU" dirty="0" smtClean="0"/>
              <a:t>подсудимых».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20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4313663"/>
            <a:ext cx="8229600" cy="75841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Схема строительства железнодорожной линии  Астрахань – Кизляр</a:t>
            </a:r>
            <a:endParaRPr lang="ru-RU" sz="2400" dirty="0"/>
          </a:p>
        </p:txBody>
      </p:sp>
      <p:pic>
        <p:nvPicPr>
          <p:cNvPr id="4" name="Содержимое 3" descr="Схемы_железных_дорог_СССР_1943_6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5463" y="71421"/>
            <a:ext cx="6542685" cy="42148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866"/>
            <a:ext cx="8229600" cy="324383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Калмыцкой АССР предстояло на протяжении 237 км (общая протяженность 348,6 км) построить железнодорожную линию и на ней 12 разъездов из 17, 3 станции из 6 со всей инфраструктурой. В начале декабря 1941 г. на строительстве дороги из всех привлеченных регионов работали 24 тыс. человек, в том числе из Калмыкии – 9 тыс. (37,5 %) рабочих и 3030 пароконных подвод, несколько автомашин и тракторов.</a:t>
            </a:r>
          </a:p>
        </p:txBody>
      </p:sp>
    </p:spTree>
    <p:extLst>
      <p:ext uri="{BB962C8B-B14F-4D97-AF65-F5344CB8AC3E}">
        <p14:creationId xmlns="" xmlns:p14="http://schemas.microsoft.com/office/powerpoint/2010/main" val="51337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71472" y="482189"/>
            <a:ext cx="4643470" cy="373263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Схема железных дорог в районе Сталинградской битвы. </a:t>
            </a:r>
            <a:br>
              <a:rPr lang="ru-RU" sz="3200" b="1" dirty="0" smtClean="0"/>
            </a:br>
            <a:r>
              <a:rPr lang="ru-RU" sz="3200" b="1" dirty="0" smtClean="0"/>
              <a:t>Ноябрь 1942 – февраль 1943 г.</a:t>
            </a:r>
            <a:endParaRPr lang="ru-RU" sz="3200" b="1" dirty="0"/>
          </a:p>
        </p:txBody>
      </p:sp>
      <p:pic>
        <p:nvPicPr>
          <p:cNvPr id="4" name="Содержимое 3" descr="2Zyz7pMtLHc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0380" y="500048"/>
            <a:ext cx="3116396" cy="44608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34"/>
            <a:ext cx="8643998" cy="101799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Боевые действия 110-й ОККД в оборонительных боях на Северном Кавказе</a:t>
            </a:r>
            <a:endParaRPr lang="ru-RU" sz="2800" dirty="0"/>
          </a:p>
        </p:txBody>
      </p:sp>
      <p:pic>
        <p:nvPicPr>
          <p:cNvPr id="4" name="Содержимое 3" descr="scan_2024_11-19_13_35-39_page-0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6863" t="7292" b="5208"/>
          <a:stretch>
            <a:fillRect/>
          </a:stretch>
        </p:blipFill>
        <p:spPr>
          <a:xfrm>
            <a:off x="357158" y="1285866"/>
            <a:ext cx="8402470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4888"/>
            <a:ext cx="8229600" cy="91810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Железнодорожные войска на стройке линии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Кизляр </a:t>
            </a:r>
            <a:r>
              <a:rPr lang="ru-RU" sz="2400" b="1" dirty="0"/>
              <a:t>- Астрахань</a:t>
            </a:r>
            <a:endParaRPr lang="ru-RU" sz="2400" dirty="0"/>
          </a:p>
        </p:txBody>
      </p:sp>
      <p:pic>
        <p:nvPicPr>
          <p:cNvPr id="4" name="Объект 3" descr="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071552"/>
            <a:ext cx="6000792" cy="3948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10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7204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Гражданское население на строительстве </a:t>
            </a:r>
            <a:br>
              <a:rPr lang="ru-RU" sz="2700" b="1" dirty="0" smtClean="0"/>
            </a:br>
            <a:r>
              <a:rPr lang="ru-RU" sz="2700" b="1" dirty="0" smtClean="0"/>
              <a:t>железной дороги Кизляр - Астрахань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131451"/>
            <a:ext cx="6357982" cy="3869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2990"/>
            <a:ext cx="8229600" cy="324383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 ГКО </a:t>
            </a:r>
            <a:r>
              <a:rPr lang="ru-RU" dirty="0" smtClean="0"/>
              <a:t>21 февраля </a:t>
            </a:r>
            <a:r>
              <a:rPr lang="ru-RU" dirty="0"/>
              <a:t>принял постановление </a:t>
            </a:r>
            <a:r>
              <a:rPr lang="ru-RU" dirty="0" smtClean="0"/>
              <a:t>№1317 </a:t>
            </a:r>
            <a:r>
              <a:rPr lang="ru-RU" dirty="0"/>
              <a:t>«О мероприятиях по увеличению добычи нефти и вывоза нефтепродуктов из Баку и Грозного». В соответствии с этим постановлением ГКО особое внимание обращалось на строительство железной дороги Астрахань – Кизляр. После дополнительного направления трудовых и материальных ресурсов на строительстве дороги работали от Калмыкии в начале марта 9500 человек и 2160 </a:t>
            </a:r>
            <a:r>
              <a:rPr lang="ru-RU" dirty="0" smtClean="0"/>
              <a:t>подвод.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4188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34"/>
            <a:ext cx="8229600" cy="8001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Строительство наплавного моста через Волгу  и обеспечение его охраны</a:t>
            </a:r>
            <a:endParaRPr lang="ru-RU" sz="2400" dirty="0"/>
          </a:p>
        </p:txBody>
      </p:sp>
      <p:pic>
        <p:nvPicPr>
          <p:cNvPr id="4" name="Объект 3" descr="охрана наплавного моста Кизляр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142989"/>
            <a:ext cx="6500858" cy="3755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61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255</TotalTime>
  <Words>380</Words>
  <Application>Microsoft Office PowerPoint</Application>
  <PresentationFormat>Экран (16:9)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Железнодорожная линия Астрахань-Кизляр — дорога коренного перелома в Великой Отечественной войне</vt:lpstr>
      <vt:lpstr>Схема строительства железнодорожной линии  Астрахань – Кизляр</vt:lpstr>
      <vt:lpstr>Слайд 3</vt:lpstr>
      <vt:lpstr>Схема железных дорог в районе Сталинградской битвы.  Ноябрь 1942 – февраль 1943 г.</vt:lpstr>
      <vt:lpstr>Боевые действия 110-й ОККД в оборонительных боях на Северном Кавказе</vt:lpstr>
      <vt:lpstr>Железнодорожные войска на стройке линии  Кизляр - Астрахань</vt:lpstr>
      <vt:lpstr>Гражданское население на строительстве  железной дороги Кизляр - Астрахань </vt:lpstr>
      <vt:lpstr>Слайд 8</vt:lpstr>
      <vt:lpstr>Строительство наплавного моста через Волгу  и обеспечение его охраны</vt:lpstr>
      <vt:lpstr>Слайд 10</vt:lpstr>
      <vt:lpstr>Слайд 11</vt:lpstr>
      <vt:lpstr>Слайд 12</vt:lpstr>
      <vt:lpstr>Слайд 13</vt:lpstr>
      <vt:lpstr>Мемориализация строительства железнодорожной дороги Астрахань-Кизляр</vt:lpstr>
      <vt:lpstr>Слайд 15</vt:lpstr>
      <vt:lpstr>Слайд 16</vt:lpstr>
      <vt:lpstr>Строители прифронтовой дороги Астрахань – Кизляр  из Долбанского улуса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Железная дорожная линия Астрахань-Кизляр — дорога коренного перелома в Великой Отечественной войне</dc:title>
  <dc:creator>user</dc:creator>
  <cp:lastModifiedBy>Пользователь Windows</cp:lastModifiedBy>
  <cp:revision>30</cp:revision>
  <dcterms:created xsi:type="dcterms:W3CDTF">2024-11-22T11:52:29Z</dcterms:created>
  <dcterms:modified xsi:type="dcterms:W3CDTF">2024-11-26T11:30:58Z</dcterms:modified>
</cp:coreProperties>
</file>