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5" r:id="rId3"/>
    <p:sldId id="276" r:id="rId4"/>
    <p:sldId id="277" r:id="rId5"/>
    <p:sldId id="274" r:id="rId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E7076"/>
    <a:srgbClr val="000000"/>
    <a:srgbClr val="FFFFFF"/>
    <a:srgbClr val="A02A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60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E57AF-17F8-4074-B199-13EDC5C91164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D7599-D370-4ABF-BD0A-1BED5BC5F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21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rgbClr val="5E7076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85978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5E70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80057" y="4587974"/>
            <a:ext cx="1071893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aseline="0" dirty="0">
                <a:solidFill>
                  <a:schemeClr val="bg1"/>
                </a:solidFill>
              </a:rPr>
              <a:t>spbu.ru</a:t>
            </a:r>
            <a:endParaRPr lang="ru-RU" sz="18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31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27" y="843559"/>
            <a:ext cx="8704741" cy="504056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rgbClr val="5E7076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3527" y="1419622"/>
            <a:ext cx="8704741" cy="30243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5E70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Текст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95536" y="4659982"/>
            <a:ext cx="1512168" cy="216024"/>
          </a:xfrm>
        </p:spPr>
        <p:txBody>
          <a:bodyPr/>
          <a:lstStyle>
            <a:lvl1pPr algn="l">
              <a:defRPr/>
            </a:lvl1pPr>
          </a:lstStyle>
          <a:p>
            <a:fld id="{CB07D4DF-2351-4A60-A90B-60ED82532F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7956376" y="4587974"/>
            <a:ext cx="1071893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aseline="0" dirty="0">
                <a:solidFill>
                  <a:schemeClr val="bg1"/>
                </a:solidFill>
              </a:rPr>
              <a:t>spbu.ru</a:t>
            </a:r>
            <a:endParaRPr lang="ru-RU" sz="1800" baseline="0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23528" y="267494"/>
            <a:ext cx="3610744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Колонтитул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154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лайд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3610744" cy="421555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95536" y="4659982"/>
            <a:ext cx="1512168" cy="216024"/>
          </a:xfrm>
        </p:spPr>
        <p:txBody>
          <a:bodyPr/>
          <a:lstStyle>
            <a:lvl1pPr algn="l">
              <a:defRPr/>
            </a:lvl1pPr>
          </a:lstStyle>
          <a:p>
            <a:fld id="{CB07D4DF-2351-4A60-A90B-60ED82532F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7956376" y="4587974"/>
            <a:ext cx="1071893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aseline="0" dirty="0">
                <a:solidFill>
                  <a:schemeClr val="bg1"/>
                </a:solidFill>
              </a:rPr>
              <a:t>spbu.ru</a:t>
            </a:r>
            <a:endParaRPr lang="ru-RU" sz="1800" baseline="0" dirty="0">
              <a:solidFill>
                <a:schemeClr val="bg1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323528" y="1059582"/>
            <a:ext cx="4038600" cy="3312368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фото</a:t>
            </a: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4572000" y="1059582"/>
            <a:ext cx="4320480" cy="338437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E70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2953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ольшой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0" y="1059582"/>
            <a:ext cx="9144000" cy="4083918"/>
          </a:xfrm>
          <a:solidFill>
            <a:schemeClr val="bg1">
              <a:lumMod val="75000"/>
            </a:schemeClr>
          </a:solidFill>
          <a:ln>
            <a:solidFill>
              <a:srgbClr val="000000">
                <a:alpha val="21176"/>
              </a:srgbClr>
            </a:solidFill>
          </a:ln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фото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3610744" cy="421555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323528" y="4299942"/>
            <a:ext cx="8820472" cy="504056"/>
          </a:xfrm>
          <a:prstGeom prst="rect">
            <a:avLst/>
          </a:prstGeom>
          <a:solidFill>
            <a:srgbClr val="FFFFFF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323528" y="4316113"/>
            <a:ext cx="8640960" cy="50405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rgbClr val="5E70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ru-RU" sz="1600" baseline="0" dirty="0">
                <a:solidFill>
                  <a:schemeClr val="bg1"/>
                </a:solidFill>
              </a:rPr>
              <a:t>Санкт-Петербургский государственный университет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xmlns="" val="402579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 userDrawn="1"/>
        </p:nvSpPr>
        <p:spPr>
          <a:xfrm>
            <a:off x="380057" y="4587974"/>
            <a:ext cx="1071893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aseline="0" dirty="0">
                <a:solidFill>
                  <a:schemeClr val="bg1"/>
                </a:solidFill>
              </a:rPr>
              <a:t>spbu.ru</a:t>
            </a:r>
            <a:endParaRPr lang="ru-RU" sz="1800" baseline="0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323528" y="267494"/>
            <a:ext cx="3610744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Колонтитул</a:t>
            </a:r>
            <a:endParaRPr lang="ru-RU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3528" y="1131590"/>
            <a:ext cx="8568952" cy="36004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5E70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Текст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95936" y="3939902"/>
            <a:ext cx="1201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5E7076"/>
                </a:solidFill>
                <a:latin typeface="+mj-lt"/>
              </a:rPr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xmlns="" val="40391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406C7-4D28-40E2-A2CB-00F1FE68E05F}" type="datetime1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7D4DF-2351-4A60-A90B-60ED82532F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819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1" r:id="rId4"/>
    <p:sldLayoutId id="2147483654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357304"/>
            <a:ext cx="8784976" cy="1102519"/>
          </a:xfrm>
        </p:spPr>
        <p:txBody>
          <a:bodyPr>
            <a:noAutofit/>
          </a:bodyPr>
          <a:lstStyle/>
          <a:p>
            <a:r>
              <a:rPr lang="ru-RU" sz="3600" dirty="0"/>
              <a:t>Проблемные вопросы истории Великой Отечественной войны </a:t>
            </a:r>
            <a:br>
              <a:rPr lang="ru-RU" sz="3600" dirty="0"/>
            </a:br>
            <a:r>
              <a:rPr lang="ru-RU" sz="3600" dirty="0"/>
              <a:t>в современном массовом сознании россиян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143254"/>
            <a:ext cx="7572428" cy="1314450"/>
          </a:xfrm>
        </p:spPr>
        <p:txBody>
          <a:bodyPr>
            <a:noAutofit/>
          </a:bodyPr>
          <a:lstStyle/>
          <a:p>
            <a:pPr algn="r"/>
            <a:r>
              <a:rPr lang="ru-RU" sz="2000" dirty="0"/>
              <a:t>Назаренко Кирилл Борисович</a:t>
            </a:r>
          </a:p>
          <a:p>
            <a:pPr lvl="0" algn="r" defTabSz="685800"/>
            <a:r>
              <a:rPr lang="ru-RU" sz="1400" dirty="0" smtClean="0"/>
              <a:t>Доктор исторических </a:t>
            </a:r>
            <a:r>
              <a:rPr lang="ru-RU" sz="1400" dirty="0" smtClean="0"/>
              <a:t>наук, Профессор</a:t>
            </a:r>
            <a:r>
              <a:rPr lang="ru-RU" sz="1400" dirty="0" smtClean="0"/>
              <a:t>, </a:t>
            </a:r>
          </a:p>
          <a:p>
            <a:pPr lvl="0" algn="r" defTabSz="685800"/>
            <a:r>
              <a:rPr lang="ru-RU" sz="1400" dirty="0" smtClean="0"/>
              <a:t>заместитель директора Института истории </a:t>
            </a:r>
            <a:endParaRPr lang="ru-RU" sz="1400" dirty="0" smtClean="0"/>
          </a:p>
          <a:p>
            <a:pPr lvl="0" algn="r" defTabSz="685800"/>
            <a:r>
              <a:rPr lang="ru-RU" sz="1400" dirty="0" smtClean="0"/>
              <a:t>Санкт-Петербургского </a:t>
            </a:r>
            <a:r>
              <a:rPr lang="ru-RU" sz="1400" dirty="0" smtClean="0"/>
              <a:t>государственного университета,</a:t>
            </a:r>
          </a:p>
          <a:p>
            <a:pPr lvl="0" algn="r" defTabSz="685800"/>
            <a:r>
              <a:rPr lang="ru-RU" sz="1400" dirty="0" smtClean="0"/>
              <a:t>член Научного совета Российского военно-исторического общества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35028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911BC3-7546-AF76-6DC1-1A496D36F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494"/>
            <a:ext cx="4680520" cy="421555"/>
          </a:xfrm>
        </p:spPr>
        <p:txBody>
          <a:bodyPr/>
          <a:lstStyle/>
          <a:p>
            <a:r>
              <a:rPr lang="ru-RU" dirty="0"/>
              <a:t>Мифы советского времени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4332F73-0356-C621-D757-5DCBAB84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0402F447-3894-1018-824D-803F58CA8BA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3528" y="915566"/>
            <a:ext cx="8568952" cy="3528392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Сталин верил Гитлеру и поэтому не готовился к отражению нападения;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Нападение гитлеровской Германии на СССР было абсолютно неожиданным;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Сталин впал в прострацию в первые две недели войны;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Доты «Линии Сталина» были взорваны, поэтому немецкие войска не были остановлены на «старой» границе;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Сталин руководил войсками по глобусу;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Сталин требовал взять штурмом конкретную деревню к празднику;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Советские войска все время атаковали в лоб, хотя надо было обходить и окружать врага.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36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9AF9E6-09E0-8A5A-FFBF-D6E88DCA2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Мифы перестройки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175A04A-CE72-4D3D-3341-C0260D04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EE7E54AF-0B2D-E6CA-83A3-1C269B18D18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3528" y="915566"/>
            <a:ext cx="8568952" cy="3744416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СССР сам планировал напасть на Германию и не готовился к обороне;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Советское командование все время пыталось наступать, тогда как надо было измотать противника в обороне;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СССР победил потому, что «завалил трупами» своих солдат;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Органы контрразведки и НКВД беспричинно расстреливали и сажали в лагеря честных солдат и офицеров Красной армии;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Все бывшие военнопленные были отправлены в лагеря;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Штрафные батальоны сыграли в войне решающую роль;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Без помощи американских союзников («ленд-лиз») победа СССР была бы невозможна;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Советский народ победил вопреки Сталину и руководству страны.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3400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A04BF2-96D2-1007-349B-9EC54A71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Борьба с мифами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13F23B4F-BCCB-1B9A-6F6D-7B8EFE54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CAB41831-C915-E3F9-8105-A690DC7603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843558"/>
            <a:ext cx="2664296" cy="4136230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A49ABA5F-3EFF-F783-15B5-4FD6AFBB2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4719" y="843558"/>
            <a:ext cx="5868144" cy="19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xmlns="" id="{565C8242-8E24-32FC-3CD4-0C95A8631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1760" y="2954114"/>
            <a:ext cx="3892240" cy="21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239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0578AAD6-3562-4A47-99E9-293AB3D7D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79D873F7-B675-51E9-FEFB-83778CDAE88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27584" y="2499742"/>
            <a:ext cx="7704856" cy="1944216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33265390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220</Words>
  <Application>Microsoft Office PowerPoint</Application>
  <PresentationFormat>Экран (16:9)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Проблемные вопросы истории Великой Отечественной войны  в современном массовом сознании россиян</vt:lpstr>
      <vt:lpstr>Мифы советского времени</vt:lpstr>
      <vt:lpstr>Мифы перестройки</vt:lpstr>
      <vt:lpstr>Борьба с мифами</vt:lpstr>
      <vt:lpstr>Слайд 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Баранова Ольга Владимировна</dc:creator>
  <cp:lastModifiedBy>Пользователь Windows</cp:lastModifiedBy>
  <cp:revision>35</cp:revision>
  <dcterms:created xsi:type="dcterms:W3CDTF">2015-06-15T09:44:47Z</dcterms:created>
  <dcterms:modified xsi:type="dcterms:W3CDTF">2024-11-26T11:28:59Z</dcterms:modified>
</cp:coreProperties>
</file>