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60" r:id="rId4"/>
    <p:sldId id="263" r:id="rId5"/>
    <p:sldId id="264" r:id="rId6"/>
    <p:sldId id="265" r:id="rId7"/>
    <p:sldId id="266" r:id="rId8"/>
    <p:sldId id="269" r:id="rId9"/>
    <p:sldId id="258" r:id="rId10"/>
    <p:sldId id="267" r:id="rId1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E1E"/>
    <a:srgbClr val="E5985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575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-240" y="-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5BC34-DAA3-4564-8BB1-424755B1B577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AE1CD-874F-474A-AAF1-4CA4153E2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2232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757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42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140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916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3552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287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225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246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298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976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47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854EB-9A0E-464D-94EA-A13ED035E472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9654-48A5-421B-BC41-53A2D3839D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255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43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28649" y="1482253"/>
            <a:ext cx="7886700" cy="48360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ВСЕРОССИ</a:t>
            </a:r>
            <a:r>
              <a:rPr lang="tt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</a:t>
            </a:r>
            <a:r>
              <a:rPr lang="tt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</a:t>
            </a:r>
            <a:r>
              <a:rPr lang="tt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НАЯ КОНФЕРЕНЦИЯ </a:t>
            </a:r>
            <a:endParaRPr lang="tt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t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НАРОДЫ 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 НА ЗАЩИТЕ </a:t>
            </a:r>
            <a:r>
              <a:rPr lang="mn-M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ОТЕЧЕСТВА</a:t>
            </a:r>
            <a:r>
              <a:rPr lang="tt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1575" y="2528706"/>
            <a:ext cx="8060847" cy="6648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“Помощь Монгольской Народной Республики советскому </a:t>
            </a:r>
            <a:r>
              <a:rPr lang="mn-MN" sz="2100" i="1" dirty="0">
                <a:latin typeface="Monotype Corsiva" panose="03010101010201010101" pitchFamily="66" charset="0"/>
                <a:cs typeface="Arial" panose="020B0604020202020204" pitchFamily="34" charset="0"/>
              </a:rPr>
              <a:t>народу в 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годы 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Великой </a:t>
            </a:r>
            <a:r>
              <a:rPr lang="mn-MN" sz="2100" i="1" dirty="0">
                <a:latin typeface="Monotype Corsiva" panose="03010101010201010101" pitchFamily="66" charset="0"/>
                <a:cs typeface="Arial" panose="020B0604020202020204" pitchFamily="34" charset="0"/>
              </a:rPr>
              <a:t>О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течественной </a:t>
            </a:r>
            <a:r>
              <a:rPr lang="tt-RU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в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ойны 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1941-1945 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гг</a:t>
            </a:r>
            <a:r>
              <a:rPr lang="tt-RU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.</a:t>
            </a:r>
            <a:r>
              <a:rPr lang="mn-MN" sz="2100" i="1" dirty="0" smtClean="0">
                <a:latin typeface="Monotype Corsiva" panose="03010101010201010101" pitchFamily="66" charset="0"/>
                <a:cs typeface="Arial" panose="020B0604020202020204" pitchFamily="34" charset="0"/>
              </a:rPr>
              <a:t>”</a:t>
            </a:r>
            <a:endParaRPr lang="en-US" sz="2100" i="1" dirty="0"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132721" y="4283030"/>
            <a:ext cx="5191319" cy="6955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Атташе по вопросам обороны </a:t>
            </a:r>
          </a:p>
          <a:p>
            <a:pPr algn="ctr"/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Посольстве Монголии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РФ </a:t>
            </a:r>
          </a:p>
          <a:p>
            <a:pPr algn="ctr"/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бригадный генерал П.Жаргалан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12701" y="-1872"/>
            <a:ext cx="9251951" cy="878237"/>
            <a:chOff x="-16934" y="-2496"/>
            <a:chExt cx="12335934" cy="1170982"/>
          </a:xfrm>
        </p:grpSpPr>
        <p:sp>
          <p:nvSpPr>
            <p:cNvPr id="33" name="Round Diagonal Corner Rectangle 32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 Diagonal Corner Rectangle 34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 Diagonal Corner Rectangle 36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8766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" y="0"/>
            <a:ext cx="9144000" cy="5143500"/>
          </a:xfr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251951" cy="878237"/>
            <a:chOff x="-16934" y="-2496"/>
            <a:chExt cx="12335934" cy="1170982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13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78923" y="2679448"/>
            <a:ext cx="539911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Plain">
              <a:avLst/>
            </a:prstTxWarp>
            <a:spAutoFit/>
          </a:bodyPr>
          <a:lstStyle/>
          <a:p>
            <a:r>
              <a:rPr lang="mn-MN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БЛАГОДАРЮ  ЗА  </a:t>
            </a:r>
            <a:r>
              <a:rPr lang="mn-MN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ВНИМАНИЕ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36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image3.png"/>
          <p:cNvPicPr/>
          <p:nvPr/>
        </p:nvPicPr>
        <p:blipFill>
          <a:blip r:embed="rId3"/>
          <a:srcRect l="59071" t="19056" r="7266" b="41435"/>
          <a:stretch>
            <a:fillRect/>
          </a:stretch>
        </p:blipFill>
        <p:spPr>
          <a:xfrm>
            <a:off x="-43389" y="847871"/>
            <a:ext cx="1742492" cy="214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1620768" y="903850"/>
            <a:ext cx="7385072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трудные для соседного народа период, с которым связывает многолетняя дружба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Монголия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была рядом с ним, помогала всем, чем могла и делила все невзгоды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Мы готовимся к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-летию Победы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в следующем году, 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уделяя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большое внимание осознанию народом и молодыми поколениями важности урока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Монголия принадлежит к числу стран-союзников, которые совместными усилиями боролись за победу во второй мировой войне и внесли свой вклад в общее дело.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6071" y="1781994"/>
            <a:ext cx="741420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 22 июня 1941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состоялось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совместное заседание Президиума Малого Хурала, Совета министров МНР и ЦК МНРП, которое резко осудив нападение фашистской Германии на Советский Союз, приняло специальное постановление. В нем говорилось, что "... монгольский народ полностью будет на стороне СССР и заверяет перед советским народом и трудящимся всего мира укрепить еще более дружбу с Советским Союзом, и верно следуя своим обязательствам, принятым по Протоколу о взаимной помощи окажет необходимую помощь в его победоносном ведении отечественной войны”.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0" y="2918796"/>
            <a:ext cx="9087959" cy="11117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23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июня 1941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состоялся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митинг аратов, рабочих и служащих г.Улан-Батор и советских граждан, где премьер-министр МНР маршал Х.Чойбалсан выступил с призывом к народу "... теснее сплотиться вокруг партии и государства, неуклонно укреплять экономическую и оборонную мощь своей страны и встать на стороне СССР”.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митинга единогласно приняли резолюцию, которая гласила, что "...Весь народ нашей республики не может оставаться спокойным, когда поджигатели войны - фашистские заправилы Германии навязывают кровавую войну отечеству трудящихся всего мира - Советскому Союзу, которому наш народ обязан своим свободным и независимым существованием, ... наш народ по достоинству ценит те жертвы и ту кровь, которая пролита бойцами Красной армии, защищавшие нашу Народную Республику и не останется в долгу, когда это потребуется!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4073521"/>
            <a:ext cx="908795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По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всей стране прокатилась волна митингов и собраний, на которых выражались чувство и искреннее желание монгольских аратов помочь советскому фронту и Красной армии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6 сентября 1941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на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46-ом заседании Совета министров МНР было принято решение о создании Правительственной комиссии, ведающей делами организации сбора и приема подарков, отправления их красноармейцам, героически сражавшихся с немецкими фашистами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12701" y="-1872"/>
            <a:ext cx="9251951" cy="878237"/>
            <a:chOff x="-16934" y="-2496"/>
            <a:chExt cx="12335934" cy="1170982"/>
          </a:xfrm>
        </p:grpSpPr>
        <p:sp>
          <p:nvSpPr>
            <p:cNvPr id="28" name="Round Diagonal Corner Rectangle 27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Diagonal Corner Rectangle 28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32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 smtClean="0"/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938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1.jpg"/>
          <p:cNvPicPr/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/>
        </p:spPr>
      </p:pic>
      <p:grpSp>
        <p:nvGrpSpPr>
          <p:cNvPr id="40" name="Group 39"/>
          <p:cNvGrpSpPr/>
          <p:nvPr/>
        </p:nvGrpSpPr>
        <p:grpSpPr>
          <a:xfrm>
            <a:off x="-12701" y="-1872"/>
            <a:ext cx="9251951" cy="878237"/>
            <a:chOff x="-16934" y="-2496"/>
            <a:chExt cx="12335934" cy="1170982"/>
          </a:xfrm>
        </p:grpSpPr>
        <p:sp>
          <p:nvSpPr>
            <p:cNvPr id="41" name="Round Diagonal Corner Rectangle 40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 Diagonal Corner Rectangle 41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 Diagonal Corner Rectangle 42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45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/>
                <a:t>2</a:t>
              </a:r>
              <a:endParaRPr lang="en-US" dirty="0"/>
            </a:p>
          </p:txBody>
        </p:sp>
      </p:grpSp>
      <p:pic>
        <p:nvPicPr>
          <p:cNvPr id="47" name="image2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-15304" y="893544"/>
            <a:ext cx="2639424" cy="216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2608306" y="743360"/>
            <a:ext cx="638190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mn-MN" sz="1100" dirty="0"/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названная монгольскими аратами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Центральной Подарочной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комиссией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во главе зам.председателя Правительства-супруга Д.Сухэ-Батора г-жа Янжмаа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прилагала свои усилия созданию филиалов в аймаках, организации приемных пунктов, сбору средств в фонд помощи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	29 сентября 1941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на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счёт Полномоченного представительства СССР в МНР были переведены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конце года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сделаны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2 перевода в общей сумме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132 000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тугриков.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01569" y="1802966"/>
            <a:ext cx="6460595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mn-MN" sz="1100" dirty="0"/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Центральная комиссия при содействии государственных и общественных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сумела развернуть добровольное движение монгольских аратов по всей стране, благодаря чему помощь Советскому Союзу, его Красной армии осуществлялась во всевозможных формах, как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материальных,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так и моральных. Особо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ценной была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моральная поддержка монгольского народа, который вместе с советским народом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прошёл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годы тяжелых испытаний под одним лозунгом "Всё для фронта, Всё для победы”.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7318" y="2645909"/>
            <a:ext cx="8255237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Материальная помощь: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⮚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Шесть эшелонов с подарками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⮚ Боевая техника: танковая бригада «Революционная Монголия», авиационная эскадрилья «Монгольский народ».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⮚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Лошади для фронта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⮚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освобожденным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разведении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лошадей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⮚ Льготы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советских граждан,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мобилизованных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фронт.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⮚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Личные подарки воинам.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470" y="4031440"/>
            <a:ext cx="9022694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октябре 1941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была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укомплектована первая партия подарков, состоящая из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15 000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комплектов зимнего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обмундирования,  среди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подарков были свитера, одеяла, продукты 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3 000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шт. индивидуальных посылок. Подарки были направлены в г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Куйбышев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58" y="4574093"/>
            <a:ext cx="9082043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данным российских источников стоимость первой партии подарков составила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1 813 515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тугриков, а в Госбанк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СССР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переведено наличными 587000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тугриков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0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5" name="image8.png"/>
          <p:cNvPicPr/>
          <p:nvPr/>
        </p:nvPicPr>
        <p:blipFill>
          <a:blip r:embed="rId3"/>
          <a:srcRect l="32087" t="55021" r="43438" b="16885"/>
          <a:stretch>
            <a:fillRect/>
          </a:stretch>
        </p:blipFill>
        <p:spPr>
          <a:xfrm>
            <a:off x="100379" y="682264"/>
            <a:ext cx="2510774" cy="1492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40532" y="840095"/>
            <a:ext cx="6444596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Вторая партия подарков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 24-й годовщине Красной Армии, в феврале 1942 года, в Советский Союз было отправлено 37 вагонов с вещами и продуктами питания.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9649" y="1256057"/>
            <a:ext cx="6362518" cy="14696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1942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СССР была отправлена вторая партия подарков, состоявшая из 38 вагонов, загруженных продовольствием (148,1 т мяса, 8 т колбасы, 10 т кондитерских изделий, 4,5 т масла, 8000 литров водки и 5,5 млн. шт. папирос, различные консервы и конфеты) и теплой одеждой и вещами (2750 пар валенок, 2706 меховых шуб, 4100 меховых жилетов, 1320 полушубок, 6290 пар рукавиц, 4500 рулонов войлока, 2000 ремней, кожаные сапоги,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телогрейки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теплые шарфы) стоимостью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7 187 140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тугриков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Подарки от монгольского народа были переданы частям и подразделениям  49-ой армии Западного фронта. 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303" y="2442742"/>
            <a:ext cx="6380185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Третья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партия подарков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МНР, посвященная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ХХ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годовщине Октябрьской революции, была отправлена в СССР конце ноября 1942 г.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Состав сопровождала большая делегация под общим руководством премьер-министра МНР, маршала Х.Чойбалсана, состоящая из 40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человек. Подарки были переданы воинским частям Волховского, Калининского, Западного и Центрального фронтов.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67" y="3288519"/>
            <a:ext cx="8822966" cy="14696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Эшелон состоял из 236 вагонов, загруженных товарами и продуктами самых различных наименований: в том числе верхняя одежда: полушубки 30115, меховые жилеты 31090, рукавицы 31257, шубы-доха 3050, свитера 2290,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кожаные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пальто 150, ремни 33300, одеяла из овчины 2011; шапки для лыжников 900; различная обувь: валенки 30500 пар, унты 240, бурки 2335, сапоги из тонкой кожи-150, кирзовые-300, лазаретные тапочки 7158 пар; хозяйственные предметы и конское снаряжение: юрты 150, войлок 2428 рулонов, армейские седла 600 шт; канцтовары: конверты 56050, записные книжки 27875, также часы, ножи 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другое.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Продовольственная часть состояла из 316 т мяса, 26758 туш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дзеренов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92 т масла, 84,8 т колбасы, 12954 кг варенья, 36900 кг конфет и сладостей, 70400 кг печенья и кондитерских изделий, 480 ящиков водки. Сюда же были включены 127 ящиков общих подарков и 22176 шт. индивидуальных </a:t>
            </a:r>
            <a:r>
              <a:rPr lang="ru-RU" dirty="0"/>
              <a:t>посылок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Общая стоимость его по курсу того времени составила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9 252 340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тугриков.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14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5528" y="2010005"/>
            <a:ext cx="2493450" cy="1392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5529" y="4655050"/>
            <a:ext cx="879663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дальнейшем организация сбора средств для Красной армии шла весьма интенсивно, благодаря чему за период с 1 декабря 1942 г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февраль 1943 г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счёт Центральной комиссии поступили 8,3 млн. тугриков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701" y="-1872"/>
            <a:ext cx="9251951" cy="878237"/>
            <a:chOff x="-16934" y="-2496"/>
            <a:chExt cx="12335934" cy="1170982"/>
          </a:xfrm>
        </p:grpSpPr>
        <p:sp>
          <p:nvSpPr>
            <p:cNvPr id="17" name="Round Diagonal Corner Rectangle 16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Diagonal Corner Rectangle 17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Diagonal Corner Rectangle 18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 smtClean="0"/>
                <a:t>3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399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"/>
            <a:ext cx="9144000" cy="5143500"/>
          </a:xfrm>
        </p:spPr>
      </p:pic>
      <p:sp>
        <p:nvSpPr>
          <p:cNvPr id="6" name="TextBox 5"/>
          <p:cNvSpPr txBox="1"/>
          <p:nvPr/>
        </p:nvSpPr>
        <p:spPr>
          <a:xfrm>
            <a:off x="1994118" y="662664"/>
            <a:ext cx="7107648" cy="11464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Четвертая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партия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подарков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этот раз, подарки, приуроченные к 25-й годовщине Красной Армии состояли из следующих предметов: по 12 тыс. пар валенок и кожаных сапог, 3000 ботинок и 1000 тапочек, 500 пар сапог для летчиков, 10000 шинелей, 3066 ватных костюмов, 1000 казачьих седел, 10500 ремней, 38 юрт, 628 велосипедов, 132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ящика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общих подарков,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укомплектованных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предметами первой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необходимости,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16973 индивидуальных посылок. Продовольственная часть включала в себя 205 тонн различных продуктов, 16745 туш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дзеренов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715 туш кабанов, 18895 шт. куропаток, 30 тонн хозяйственного мыла и 33 бочки красного вина. Для перевозки их потребовались 2 эшелона из 112 вагонов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9315" y="1895836"/>
            <a:ext cx="7312451" cy="16081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Делегация, сопровождавшая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подарочный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эшелон,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состояла из 20 человек, разделенных на 2 группы во главе с генеральным секретарем ЦК МНРП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Ю.Цэдэнбалом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Подарки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были вручены воинским частям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20-й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61-й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армий Западного фронта,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1-й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Гвардейской дивизии дальних бомбардировщиков и соединениям танковой армии Центрального фронта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000" dirty="0" smtClean="0"/>
              <a:t>	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начале ноября 1943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г. была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отправлена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пятая партия подарков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МНР, которая включала в себя зимнюю одежду-солдатские полушубки, шинели, меховые жилеты по 1200 шт, валенки, сапоги и меховые руковицы - по 1200 пар; продукты- около 118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мяса, колбаса 15,9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сливочное масло 15,6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печенье и кондитерские изделия 13,1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т;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посылок - около 4000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штук, загруженных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32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вагона. Подарки были предназначены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для танковой бригады "Революционная Монголия” и авиаэскадрильи "Монгольский арат” 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переданы делегацией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во главе с заместителем премьер-министра МНР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Б.Ламжавом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9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-36765" y="3078604"/>
            <a:ext cx="1996601" cy="1534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11.jpg" descr="F:\bayasaa\Front\04 tuluulugchid\Tuluulugchid prontod\34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937" y="896384"/>
            <a:ext cx="1868866" cy="1348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880802" y="3476763"/>
            <a:ext cx="7220964" cy="16235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Шестая партия подарков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 монгольского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народа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комплектована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из 127 двухосных вагонов, загруженных продуктами и товарами 36 наименований: полушубков 20000, ремней 22000, шинелей 2000, козьих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дох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1010, овчинных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одеял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870,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шерстяных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трикотажных изделий 4920 шт, шарфов 2000, рукавиц 2486; валенок 31000 пар, сапог кожаных 1600 пар, лазаретных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тапочек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3000, юрт 6,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войлока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5408 рулонов. Продовольственная часть состояла из 158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мяса, 80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 колбасы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масла и варенья, 14424 туш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дзеренов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2364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туш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дичи, 83 с лишним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хозяйственного мыла и махорки и многое другое. Индивидуальные посылки представлены 12460 штуками общей стоимостью 8 млн. тугриков. Остались незагруженными на месте 9000 туш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дзеренов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20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свинины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из-за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ограниченных возможностей транспортировки. Из оставшихся 4 млн. тугриков на нужды танковой бригады и авиаэскадрильи было переведено 2 млн. тугриков. Настоящую партию подарков в январе 1945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г. монгольский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посол Ж.Самбуу вручил представителям частей и соединений 1-ого Украинского фронта в Москве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2701" y="-1872"/>
            <a:ext cx="9251951" cy="878237"/>
            <a:chOff x="-16934" y="-2496"/>
            <a:chExt cx="12335934" cy="1170982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/>
                <a:t>4</a:t>
              </a:r>
              <a:endParaRPr lang="en-US" dirty="0"/>
            </a:p>
          </p:txBody>
        </p:sp>
      </p:grpSp>
      <p:pic>
        <p:nvPicPr>
          <p:cNvPr id="10" name="image10.png"/>
          <p:cNvPicPr>
            <a:picLocks/>
          </p:cNvPicPr>
          <p:nvPr/>
        </p:nvPicPr>
        <p:blipFill rotWithShape="1">
          <a:blip r:embed="rId6"/>
          <a:srcRect l="51846" t="28626" r="19523" b="39056"/>
          <a:stretch/>
        </p:blipFill>
        <p:spPr>
          <a:xfrm>
            <a:off x="54170" y="2017662"/>
            <a:ext cx="1848735" cy="1332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713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36"/>
            <a:ext cx="9144000" cy="5184036"/>
          </a:xfrm>
        </p:spPr>
      </p:pic>
      <p:pic>
        <p:nvPicPr>
          <p:cNvPr id="4" name="image10.png"/>
          <p:cNvPicPr>
            <a:picLocks/>
          </p:cNvPicPr>
          <p:nvPr/>
        </p:nvPicPr>
        <p:blipFill rotWithShape="1">
          <a:blip r:embed="rId3"/>
          <a:srcRect l="20872" t="28626" r="50648" b="39056"/>
          <a:stretch/>
        </p:blipFill>
        <p:spPr>
          <a:xfrm>
            <a:off x="119792" y="876364"/>
            <a:ext cx="2305075" cy="173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43373" y="611796"/>
            <a:ext cx="6293979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Особой формой помощи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стала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боевая техника для Красной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Армии.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25-я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сессия Малого Хурала МНР вынесла решение построить на монгольские средства танковую колонну "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Революционная Монголия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” и передать ее в дар Красной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Армии.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Правительство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МНР предварительно перевело во Внешбанк СССР 2,5 млн. тугриков, 100 000 американских долларов и передало 300 кг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866" y="1430869"/>
            <a:ext cx="6383711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12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января 1943 г. состоялся торжественный митинг, на котором монгольская делегация во главе с премьер-министром Х.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Чойбалсаном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передала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танковую колонну личному составу 112-й ордена Красного Знамени танковой бригады, находящейся в Наро-Фоминском районе (близ г. Москвы).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4179" y="2096513"/>
            <a:ext cx="6383711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Курской битв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ой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112-я танковая бригада была переименована в 44-ю гвардейскую танковую бригаду,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 за освобождение города Бердичев получила наименование "Бердичевской”. Бригада была награждена орденами Ленина, Кутузова, Суворова, Богдана Хмельницкого, Красного знамени, Красной звезды и монгольским орденом Боевого Красного Знамени, позже орденом Сухэ-Батора.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9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3390" y="2740643"/>
            <a:ext cx="2359366" cy="194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41347" y="2938109"/>
            <a:ext cx="644459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Другой боевой техникой,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приобретенной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средства монгольского народа в дар Красной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армии,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была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авиаэскадрилья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под названием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1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Монгольский </a:t>
            </a:r>
            <a:r>
              <a:rPr lang="ru-RU" sz="11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9797" y="3295672"/>
            <a:ext cx="6383711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Авиаэскадрилья состояла из 12 боевых самолетов "Ла-5”. На борту самолётов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как 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танков ярко-красным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цветом была сделана надпись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«Монгольский арат».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6145" y="3690368"/>
            <a:ext cx="6383711" cy="8771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Авиаэскадрилья "Монгольский арат” в составе 2-го Гвардейского истребительного авиационного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полка героически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сражалась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многих фронтах, участвовала в освобождении Советской Белоруссии, Литвы, Восточной Пруссии, Польши, Германии и Чехии. За боевые заслуги и проявленный героизм эскадрилья "Монгольский арат” была награждена советскими орденами Боевого Красного Знамени и Суворова, а в июле 1944 г. получила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название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"Оршинской”.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2493" y="4535333"/>
            <a:ext cx="638371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годы войны Монгольское правительство взяло на себя полное содержание личного состава танковой бригады и авиаэскадрильи в общей сумме 2 млн. </a:t>
            </a:r>
            <a:r>
              <a:rPr lang="ru-RU" sz="1000" smtClean="0">
                <a:latin typeface="Arial" panose="020B0604020202020204" pitchFamily="34" charset="0"/>
                <a:cs typeface="Arial" panose="020B0604020202020204" pitchFamily="34" charset="0"/>
              </a:rPr>
              <a:t>тугриков,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перевело на техническое оснащение частей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-37679"/>
            <a:ext cx="9251951" cy="878237"/>
            <a:chOff x="-16934" y="-2496"/>
            <a:chExt cx="12335934" cy="1170982"/>
          </a:xfrm>
        </p:grpSpPr>
        <p:sp>
          <p:nvSpPr>
            <p:cNvPr id="16" name="Round Diagonal Corner Rectangle 15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 Diagonal Corner Rectangle 16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Diagonal Corner Rectangle 17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/>
                <a:t>5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6960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89"/>
          <a:stretch/>
        </p:blipFill>
        <p:spPr>
          <a:xfrm>
            <a:off x="635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761" y="462023"/>
            <a:ext cx="1754784" cy="284202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91743" y="2096997"/>
            <a:ext cx="5900911" cy="26850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количестве заготовленных Монголией лошадей для Красной Армии имеются разные данные. В публикациях в долгое время цитировалась одна цифра, указавшая на то, что в годы Великой Отечественной войны МНР 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направила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олее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полумиллиона 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лошадей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Монгольских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лощадей использовали под седлом, в обозах и даже в запряжках легких артиллерийских орудий. Еще важнее было то, что лошади из Монголии прибывали в воинские части в самое нужное время, о чем неоднократно отмечали командиры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кавдивизиями: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генерал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армии И.А.Плиев и маршал И.Баграмян. </a:t>
            </a:r>
            <a:endParaRPr lang="mn-MN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Монгольские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лощади поражали своей выносливостью красноармейцев, лучше передвигались по бездорожью и условным дорогам, в лесах и в болотистой местности были незаменимы, могли долгое время обходится подножным кормом. Они сохраняли работоспособность даже при перебоях в обеспечении кормами. Особенностью монгольских лощадей была привязанность к своим хозяйнам,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-так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вспоминали о своих монгольских лощадях командиры 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бойцы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1743" y="931805"/>
            <a:ext cx="5900910" cy="12541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Продажа и дарение лошадей для нужд Красной Армии была большой частью монгольской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помоши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Вторая мировая была не только войной моторов, но и последней войной кавалерии и лошадей. Поэтому со стороны СССР было выражено желание закупать в МНР лошадей для нужд Красной Армии.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Так, по постановлению ГКО №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1105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 4 января 1942 г. Наркомвнешторгу СССР поручалось закупить в МНР 375000 верховых лошадей в 1942 г.. Однако, в соответствии с измененным двухсторонним договором число закупленных лошадей было сокращено до 94000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mn-MN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" y="2928697"/>
            <a:ext cx="2842022" cy="1753640"/>
          </a:xfr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251951" cy="878237"/>
            <a:chOff x="-16934" y="-2496"/>
            <a:chExt cx="12335934" cy="1170982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/>
                <a:t>6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7927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89"/>
          <a:stretch/>
        </p:blipFill>
        <p:spPr>
          <a:xfrm>
            <a:off x="635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91744" y="2040455"/>
            <a:ext cx="5900911" cy="26850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связи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призывом советских граждан, проживающих в МНР в Красную армию Монгольсое Правительство взяло на себя обеспечение семей призванных местных жителей. З ноября 1942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г. Президиум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Малого Хурала МНР принял постановление "О порядке назначения и выплаты пособий семьям военнослужащих советских граждан, постоянно проживающих в МНР, призванных из МНР в ряды Красной Армии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".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Согласно постановлению, инвалиды войны получали пенсии по 3 категориям в размере от 60 до 250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тугриков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Также пособиями от 50 до 200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тугриков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обеспечивались вдовы, дети и семьи погибших, в случае, Героя Советского Союза, то сумма увеличивалась на 25 процентов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Особое место в сборе средств для советского народа занимали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посылки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В 1942-1944 года 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ак, например, в третьей партии подарков из МНР, индивидуальных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посылок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было 22176 шт., в четвертой- 16973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шт.,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пятой - 12460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шт. 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Ярким примером моральной поддержки  монгольского народа являлись </a:t>
            </a:r>
            <a:r>
              <a:rPr lang="mn-MN" sz="1100" b="1" dirty="0">
                <a:latin typeface="Arial" panose="020B0604020202020204" pitchFamily="34" charset="0"/>
                <a:cs typeface="Arial" panose="020B0604020202020204" pitchFamily="34" charset="0"/>
              </a:rPr>
              <a:t>письма фронтовикам.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Значительная часть писем была издана еще в 1944 г,, в двух частях, под названием “Письма из Монголии фронту и "Письма от фронта в Монголию",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	Письма эти, написанные от простого арата до главы государства МНР от красноармейца и до командующего фронтами открыли являясь ярким свидетельством дружбы между монгольским и советским народами, открыли еще одну новую страницу в истории взаимоотношений двух стран</a:t>
            </a: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1743" y="1037792"/>
            <a:ext cx="590091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Одной из важнейших мер, принятых Монгольским Правительством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mn-M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войны была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помощь, оказанная семьям советских граждан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призванных в действующую Красную армию</a:t>
            </a:r>
            <a:r>
              <a:rPr lang="ru-RU" b="1" dirty="0"/>
              <a:t>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251951" cy="878237"/>
            <a:chOff x="-16934" y="-2496"/>
            <a:chExt cx="12335934" cy="1170982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-8467" y="-1"/>
              <a:ext cx="11633200" cy="829734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-8467" y="-2495"/>
              <a:ext cx="12192000" cy="673094"/>
            </a:xfrm>
            <a:prstGeom prst="round2Diag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-8467" y="0"/>
              <a:ext cx="11633200" cy="549930"/>
            </a:xfrm>
            <a:prstGeom prst="round2Diag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-2496"/>
              <a:ext cx="1103809" cy="117098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803400" y="22906"/>
              <a:ext cx="10515600" cy="5041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МОНГОЛЬСКИЙ НАРОД: ВСЕ ДЛЯ ФРОНТА, ВСЕ ДЛЯ ПОБЕДЫ</a:t>
              </a:r>
              <a:r>
                <a:rPr lang="mn-MN" sz="18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753585" y="90299"/>
              <a:ext cx="45882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dirty="0" smtClean="0"/>
                <a:t>7</a:t>
              </a:r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3" y="1135213"/>
            <a:ext cx="2670250" cy="2002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3279364"/>
            <a:ext cx="2660991" cy="1627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6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361"/>
            <a:ext cx="9144000" cy="5143500"/>
          </a:xfrm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4152208" cy="610985"/>
            <a:chOff x="191192" y="482138"/>
            <a:chExt cx="6783186" cy="1446415"/>
          </a:xfrm>
        </p:grpSpPr>
        <p:sp>
          <p:nvSpPr>
            <p:cNvPr id="5" name="Rectangle 4"/>
            <p:cNvSpPr/>
            <p:nvPr/>
          </p:nvSpPr>
          <p:spPr>
            <a:xfrm>
              <a:off x="191193" y="482138"/>
              <a:ext cx="6783185" cy="14464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1193" y="482138"/>
              <a:ext cx="6783185" cy="9642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1192" y="482138"/>
              <a:ext cx="6783185" cy="485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780856" y="2078"/>
            <a:ext cx="4363145" cy="6089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27000" y="0"/>
            <a:ext cx="1670857" cy="6109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04" y="-1"/>
            <a:ext cx="827857" cy="87823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6200000">
            <a:off x="-2187172" y="2187171"/>
            <a:ext cx="5114726" cy="740384"/>
            <a:chOff x="290945" y="1712422"/>
            <a:chExt cx="10773296" cy="92271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945" y="1712422"/>
              <a:ext cx="10773296" cy="922714"/>
              <a:chOff x="290945" y="1712422"/>
              <a:chExt cx="10773296" cy="92271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90945" y="1712422"/>
                <a:ext cx="10773295" cy="922714"/>
              </a:xfrm>
              <a:prstGeom prst="rect">
                <a:avLst/>
              </a:prstGeom>
              <a:solidFill>
                <a:srgbClr val="E59859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99259" y="1828799"/>
                <a:ext cx="10764982" cy="16625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99259" y="2111432"/>
                <a:ext cx="10756669" cy="1662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99259" y="2394065"/>
              <a:ext cx="10756669" cy="1579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118580" y="1603758"/>
            <a:ext cx="7324552" cy="281865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37661" algn="just"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монгольского народа высоко оценивалась руководство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м, в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ысшим военным командованием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народом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СССР. По случаю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50-летия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великой победы, известный советский ист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рик академик С.Л.Тихвинский отметил, что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"когда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правительства Великобритании и США, не спеша, с оглядкой на ход военных действий на советско-германском фронте, еще только приступили к разработке планов оказания помощи нашей стране, .. братский народ Монголии и его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равительство немедленно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омогли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нам“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новом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ХХ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российские историки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пишут: “..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хотя монгольская армия не принимала непосредственного участия в сражениях на советско-германском 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ронте, ее помощь Красной армии можно рассматривать как посредственное участие во Второй мировой войне в Европе на стороне антигитлеровской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алиции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".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это является подтве</a:t>
            </a: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ждением оценки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монгольской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  <a:r>
              <a:rPr lang="mn-MN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27889" y="69596"/>
            <a:ext cx="34411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mn-MN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88538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553</TotalTime>
  <Words>314</Words>
  <Application>Microsoft Office PowerPoint</Application>
  <PresentationFormat>Экран (16:9)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Пользователь Windows</cp:lastModifiedBy>
  <cp:revision>47</cp:revision>
  <dcterms:created xsi:type="dcterms:W3CDTF">2024-11-20T15:35:50Z</dcterms:created>
  <dcterms:modified xsi:type="dcterms:W3CDTF">2024-11-27T17:23:31Z</dcterms:modified>
</cp:coreProperties>
</file>