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8" r:id="rId5"/>
    <p:sldId id="279" r:id="rId6"/>
    <p:sldId id="281" r:id="rId7"/>
    <p:sldId id="282" r:id="rId8"/>
    <p:sldId id="262" r:id="rId9"/>
    <p:sldId id="286" r:id="rId10"/>
    <p:sldId id="287" r:id="rId11"/>
    <p:sldId id="288" r:id="rId12"/>
    <p:sldId id="289" r:id="rId13"/>
    <p:sldId id="265" r:id="rId14"/>
    <p:sldId id="260" r:id="rId15"/>
    <p:sldId id="266" r:id="rId16"/>
    <p:sldId id="268" r:id="rId17"/>
    <p:sldId id="290" r:id="rId18"/>
    <p:sldId id="291" r:id="rId19"/>
    <p:sldId id="292" r:id="rId20"/>
    <p:sldId id="263" r:id="rId21"/>
    <p:sldId id="285" r:id="rId22"/>
    <p:sldId id="283" r:id="rId23"/>
    <p:sldId id="284" r:id="rId24"/>
    <p:sldId id="259" r:id="rId25"/>
    <p:sldId id="267" r:id="rId26"/>
    <p:sldId id="261" r:id="rId27"/>
    <p:sldId id="264" r:id="rId28"/>
    <p:sldId id="293" r:id="rId29"/>
    <p:sldId id="269" r:id="rId30"/>
    <p:sldId id="273" r:id="rId31"/>
    <p:sldId id="270" r:id="rId32"/>
    <p:sldId id="272" r:id="rId33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102" y="-8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CEC2-771B-47C9-96D5-A8D486DE6C0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4C1-5F80-47F1-9426-AA7276822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289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CEC2-771B-47C9-96D5-A8D486DE6C0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4C1-5F80-47F1-9426-AA7276822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834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CEC2-771B-47C9-96D5-A8D486DE6C0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4C1-5F80-47F1-9426-AA7276822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184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CEC2-771B-47C9-96D5-A8D486DE6C0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4C1-5F80-47F1-9426-AA7276822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4853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CEC2-771B-47C9-96D5-A8D486DE6C0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4C1-5F80-47F1-9426-AA7276822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687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CEC2-771B-47C9-96D5-A8D486DE6C0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4C1-5F80-47F1-9426-AA7276822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406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CEC2-771B-47C9-96D5-A8D486DE6C0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4C1-5F80-47F1-9426-AA7276822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334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CEC2-771B-47C9-96D5-A8D486DE6C0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4C1-5F80-47F1-9426-AA7276822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14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CEC2-771B-47C9-96D5-A8D486DE6C0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4C1-5F80-47F1-9426-AA7276822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31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CEC2-771B-47C9-96D5-A8D486DE6C0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4C1-5F80-47F1-9426-AA7276822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0735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CEC2-771B-47C9-96D5-A8D486DE6C0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4C1-5F80-47F1-9426-AA7276822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2833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ECEC2-771B-47C9-96D5-A8D486DE6C0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1B4C1-5F80-47F1-9426-AA7276822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811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5857" y="1584945"/>
            <a:ext cx="7565231" cy="9002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КОММЕМОРАТИВНЫЕ ПРАКТИКИ В ГОСУДАРСТВЕННОЙ ПОЛИТИКЕ ОТМЕНЫ ИСТОРИЧЕСКОЙ ПАМЯТИ О ВЕЛИКОЙ ОТЕЧЕСТВЕННОЙ ВОЙНЕ НА УКРАИНЕ (2004 – 2024 гг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90092" y="3417429"/>
            <a:ext cx="4153909" cy="11772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Пенькова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Оксана Борисовна,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к.и.н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., доц.,</a:t>
            </a:r>
          </a:p>
          <a:p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зав.кафедрой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Истории России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ФГБОУ ВО «Донецкий государственный университет», ДНР Донецк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01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не определено">
            <a:extLst>
              <a:ext uri="{FF2B5EF4-FFF2-40B4-BE49-F238E27FC236}">
                <a16:creationId xmlns:a16="http://schemas.microsoft.com/office/drawing/2014/main" xmlns="" id="{062C9D21-B7FD-F718-05A8-FE95DF313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97F42CE-761D-6CE1-A589-D44EA7BFA216}"/>
              </a:ext>
            </a:extLst>
          </p:cNvPr>
          <p:cNvSpPr/>
          <p:nvPr/>
        </p:nvSpPr>
        <p:spPr>
          <a:xfrm>
            <a:off x="-1" y="0"/>
            <a:ext cx="4676775" cy="1762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достижения поставленной еще бандеровцами цели, их последователям в ХХ</a:t>
            </a:r>
            <a:r>
              <a:rPr lang="uk-UA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</a:t>
            </a:r>
            <a:r>
              <a:rPr lang="ru-RU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в. потребовалось переформатировать сознание десятков миллионов граждан. </a:t>
            </a:r>
          </a:p>
          <a:p>
            <a:pPr algn="ctr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Координация и контроль осуществляются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Украинским институтом национальной памяти (УИНП)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созданным как орган исполнительной власти со специальным статусом. </a:t>
            </a:r>
            <a:r>
              <a:rPr lang="ru-RU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Одним из орудий изменения сознания стала </a:t>
            </a:r>
            <a:endParaRPr lang="ru-RU" dirty="0" smtClean="0">
              <a:solidFill>
                <a:srgbClr val="2021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празднично-обрядовая </a:t>
            </a:r>
            <a:r>
              <a:rPr lang="ru-RU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сфера.</a:t>
            </a:r>
            <a:endParaRPr lang="ru-RU" dirty="0"/>
          </a:p>
        </p:txBody>
      </p:sp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xmlns="" id="{856F36A4-EF5E-6877-5CE3-1C4BC91B9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4" r="6034" b="503"/>
          <a:stretch/>
        </p:blipFill>
        <p:spPr bwMode="auto">
          <a:xfrm>
            <a:off x="5286375" y="2635138"/>
            <a:ext cx="3857625" cy="250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453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светлый нежный однотонный (79 фото) » ФОНОВАЯ ГАЛЕРЕЯ  КАТЕРИНЫ АСКВИ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1646101"/>
            <a:ext cx="4954389" cy="3429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6675" y="123825"/>
            <a:ext cx="8963025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163" y="857250"/>
            <a:ext cx="833675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ru-RU" dirty="0"/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1639491" y="123825"/>
            <a:ext cx="6018609" cy="1178719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Началось переписывание истории.</a:t>
            </a:r>
          </a:p>
        </p:txBody>
      </p:sp>
    </p:spTree>
    <p:extLst>
      <p:ext uri="{BB962C8B-B14F-4D97-AF65-F5344CB8AC3E}">
        <p14:creationId xmlns:p14="http://schemas.microsoft.com/office/powerpoint/2010/main" xmlns="" val="31317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696"/>
            <a:ext cx="9137595" cy="51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590" y="-6696"/>
            <a:ext cx="5597600" cy="314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8951" y="3109988"/>
            <a:ext cx="8979694" cy="20082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предисловии к сборнику документов, призванному реабилитировать Степана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Бандеру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прямо указывалось: </a:t>
            </a: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«в современном украинском обществе должны быть искоренены рудименты советско-русской пропаганды, уничтожены негативные стереотипы относительно личности </a:t>
            </a:r>
            <a:r>
              <a:rPr 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Бандеры</a:t>
            </a: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и возглавляемого им движения. Это возможно осуществить умелой просветительской и </a:t>
            </a:r>
            <a:r>
              <a:rPr 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контрпропагандистской</a:t>
            </a: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акцией, которая не будет ограничена во времени, а должна стать перманентной, до полного изменения общественного сознания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ru-RU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39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369094"/>
            <a:ext cx="9143999" cy="9620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Ющенко по всей Украине </a:t>
            </a:r>
            <a:r>
              <a:rPr lang="ru-RU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(кроме Донбасса)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день рождения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Бандеры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января) и в день образования УПА (14 октября) устраивались факельные шествия.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925" y="1532906"/>
            <a:ext cx="4961050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77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844" y="270861"/>
            <a:ext cx="8906313" cy="7155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Началось переформатирование празднования Дня Победы советского народа в Великой Отечественной войне.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71" y="1185991"/>
            <a:ext cx="5745488" cy="37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78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64" y="97754"/>
            <a:ext cx="9101137" cy="9002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Украинские СМИ продвигали «европейский» символ Победы – красный мак.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992" y="1310022"/>
            <a:ext cx="5852667" cy="32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30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 со стрелкой вниз 2"/>
          <p:cNvSpPr/>
          <p:nvPr/>
        </p:nvSpPr>
        <p:spPr>
          <a:xfrm>
            <a:off x="85725" y="0"/>
            <a:ext cx="8963025" cy="1900238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– 2022 гг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политики отмены. 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832" y="1482466"/>
            <a:ext cx="3198019" cy="179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5025" y="1334799"/>
            <a:ext cx="2971350" cy="19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5612" y="2773302"/>
            <a:ext cx="3399968" cy="22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897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cture background">
            <a:extLst>
              <a:ext uri="{FF2B5EF4-FFF2-40B4-BE49-F238E27FC236}">
                <a16:creationId xmlns:a16="http://schemas.microsoft.com/office/drawing/2014/main" xmlns="" id="{87429FE4-B251-3400-D2BF-4FB79AC2D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69000"/>
                    </a14:imgEffect>
                    <a14:imgEffect>
                      <a14:colorTemperature colorTemp="6300"/>
                    </a14:imgEffect>
                    <a14:imgEffect>
                      <a14:saturation sat="1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8" t="2986" r="785" b="770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1199211"/>
            <a:ext cx="4572000" cy="2887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победы прозападного майдана в Киеве в феврале 2014 г., и установления неонацистского режима, новые власти Украины под руководством кураторов приступили к решению триединой задачи: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1.) был взят курс на уничтожение всех связей с Россией (экономических, политических, социальных, культурных, духовных);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2.) формирование из России «образа врага» в сознании собственного населения;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3.) милитаризация общества с целью его мобилизации и подготовке к войне.</a:t>
            </a:r>
          </a:p>
        </p:txBody>
      </p:sp>
    </p:spTree>
    <p:extLst>
      <p:ext uri="{BB962C8B-B14F-4D97-AF65-F5344CB8AC3E}">
        <p14:creationId xmlns:p14="http://schemas.microsoft.com/office/powerpoint/2010/main" xmlns="" val="118386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xmlns="" id="{BDB16EF7-55EB-4A01-6DAB-CAAAA3B42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"/>
            <a:ext cx="9144000" cy="5140961"/>
          </a:xfrm>
          <a:prstGeom prst="rect">
            <a:avLst/>
          </a:prstGeom>
          <a:noFill/>
          <a:effectLst>
            <a:outerShdw blurRad="50800" dist="50800" dir="12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0F771B-9B9D-DD79-85E4-990059735F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355"/>
          <a:stretch/>
        </p:blipFill>
        <p:spPr>
          <a:xfrm>
            <a:off x="4810125" y="2195139"/>
            <a:ext cx="4333875" cy="2948361"/>
          </a:xfrm>
          <a:prstGeom prst="rect">
            <a:avLst/>
          </a:prstGeom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xmlns="" id="{22BD3ACC-8DDB-504C-2700-FE011696E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32" t="19221" r="1387"/>
          <a:stretch/>
        </p:blipFill>
        <p:spPr bwMode="auto">
          <a:xfrm>
            <a:off x="0" y="0"/>
            <a:ext cx="4432929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роцесс 3">
            <a:extLst>
              <a:ext uri="{FF2B5EF4-FFF2-40B4-BE49-F238E27FC236}">
                <a16:creationId xmlns:a16="http://schemas.microsoft.com/office/drawing/2014/main" xmlns="" id="{7D6C6AF4-EC1A-C66F-5E5C-F5DCA6B42BE8}"/>
              </a:ext>
            </a:extLst>
          </p:cNvPr>
          <p:cNvSpPr/>
          <p:nvPr/>
        </p:nvSpPr>
        <p:spPr>
          <a:xfrm>
            <a:off x="0" y="2190750"/>
            <a:ext cx="9144000" cy="762000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апреле 2014 г. </a:t>
            </a:r>
            <a:r>
              <a:rPr lang="ru-RU" sz="1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Украина начала так называемую «АТО» против народа Донбасса.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27297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551" y="111034"/>
            <a:ext cx="3973450" cy="2086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397" y="2933315"/>
            <a:ext cx="2917628" cy="1657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8494" y="2197095"/>
            <a:ext cx="3128087" cy="207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14028" y="1676075"/>
            <a:ext cx="3115124" cy="2147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2618" y="221830"/>
            <a:ext cx="5024753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марта 2015 г. праздник Победы 9 мая был переименован в День победы над нацизмом во Второй мировой войне. В Указе Порошенко к празднованию 9 мая подтягивалась дата 8 мая, как день победы над нацизмом в Европе. Указом от 11 августа 2015 г. статус 8 мая был узаконен. Он объявлялся Днем памяти и примирения. </a:t>
            </a:r>
          </a:p>
        </p:txBody>
      </p:sp>
    </p:spTree>
    <p:extLst>
      <p:ext uri="{BB962C8B-B14F-4D97-AF65-F5344CB8AC3E}">
        <p14:creationId xmlns:p14="http://schemas.microsoft.com/office/powerpoint/2010/main" xmlns="" val="18669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480326"/>
            <a:ext cx="4225634" cy="2820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331180"/>
            <a:ext cx="4286250" cy="2858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200" y="59207"/>
            <a:ext cx="9010650" cy="13619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Возвращение своих исторических земель в состав России ставит перед руководством страны и перед экспертным сообществом </a:t>
            </a:r>
            <a:r>
              <a:rPr lang="ru-RU" sz="21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задачу работы с населением, которое в течении десятилетий подвергалось токсичному неонацистскому воздействию.</a:t>
            </a:r>
            <a:endParaRPr lang="ru-RU" sz="2100" u="sng" dirty="0"/>
          </a:p>
        </p:txBody>
      </p:sp>
    </p:spTree>
    <p:extLst>
      <p:ext uri="{BB962C8B-B14F-4D97-AF65-F5344CB8AC3E}">
        <p14:creationId xmlns:p14="http://schemas.microsoft.com/office/powerpoint/2010/main" xmlns="" val="385923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93" t="9468" r="7073" b="9468"/>
          <a:stretch/>
        </p:blipFill>
        <p:spPr bwMode="auto">
          <a:xfrm>
            <a:off x="164307" y="142875"/>
            <a:ext cx="2551728" cy="2657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3913" y="-57150"/>
            <a:ext cx="4245769" cy="3189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18753" r="6253" b="13024"/>
          <a:stretch/>
        </p:blipFill>
        <p:spPr>
          <a:xfrm>
            <a:off x="707332" y="2580252"/>
            <a:ext cx="4129326" cy="2253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917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светлый нежный однотонный (79 фото) » ФОНОВАЯ ГАЛЕРЕЯ  КАТЕРИНЫ АСКВИ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6631"/>
          <a:stretch/>
        </p:blipFill>
        <p:spPr>
          <a:xfrm>
            <a:off x="66676" y="1214437"/>
            <a:ext cx="5770185" cy="27146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6861" y="147638"/>
            <a:ext cx="3210833" cy="4638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3218707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450" y="30261"/>
            <a:ext cx="3613679" cy="508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1853" y="-7575"/>
            <a:ext cx="6326872" cy="512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0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светлый нежный однотонный (79 фото) » ФОНОВАЯ ГАЛЕРЕЯ  КАТЕРИНЫ АСКВИ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4755" t="16736" r="23337" b="23853"/>
          <a:stretch/>
        </p:blipFill>
        <p:spPr>
          <a:xfrm>
            <a:off x="114300" y="126206"/>
            <a:ext cx="3800475" cy="4891089"/>
          </a:xfrm>
          <a:prstGeom prst="rect">
            <a:avLst/>
          </a:prstGeom>
        </p:spPr>
      </p:pic>
      <p:sp>
        <p:nvSpPr>
          <p:cNvPr id="4" name="Блок-схема: сохраненные данные 3"/>
          <p:cNvSpPr/>
          <p:nvPr/>
        </p:nvSpPr>
        <p:spPr>
          <a:xfrm>
            <a:off x="4029075" y="1514475"/>
            <a:ext cx="5114925" cy="2314575"/>
          </a:xfrm>
          <a:prstGeom prst="flowChartOnlineStorag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Отдельный параграф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 «оккупации Красной армией Западной Украины», где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Союз прямо назван «страной-агрессором», наравне с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фашистской Германией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15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Однотонный светлый фон для презентации - 54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6" y="0"/>
            <a:ext cx="3821117" cy="50267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44968" y="459633"/>
            <a:ext cx="4808533" cy="367023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Манипуляции сознанием школьников в учебниках проводятся на уровне лексики: в отношении освобожденных от немецко-фашистских захватчиков городов практически не используется слово </a:t>
            </a:r>
            <a:r>
              <a:rPr lang="ru-RU" sz="1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звільнені</a:t>
            </a:r>
            <a:r>
              <a:rPr lang="ru-RU" sz="1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(освобожденные).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книгах присутствуют клише: </a:t>
            </a:r>
            <a:r>
              <a:rPr lang="ru-RU" sz="1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«сталинский террор», «советский преступный режим», «преступления коммунистического тоталитарного режима», «зверства НКВД», «герои УПА», «герои Украины»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в одном учебнике не говорится о примерах героизма советского народа.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2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71438"/>
            <a:ext cx="3749537" cy="248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18" t="5348" r="1041" b="4236"/>
          <a:stretch/>
        </p:blipFill>
        <p:spPr bwMode="auto">
          <a:xfrm>
            <a:off x="5064919" y="113223"/>
            <a:ext cx="3850481" cy="208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053" y="2899742"/>
            <a:ext cx="3788331" cy="21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617" y="2867956"/>
            <a:ext cx="3182578" cy="227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3107221" y="1789315"/>
            <a:ext cx="2929559" cy="168306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Проходят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вандалистские акции по осквернению, а затем и уничтожению памятников воинам-освободителям.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703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25832" y="1121569"/>
            <a:ext cx="5729288" cy="22606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простых граждан Украины возложение цветов к оставшимся памятникам и могилам солдат Великой Отечественной стало единственным способом проявления своей гражданской позиции и неприятия властей</a:t>
            </a:r>
            <a:r>
              <a:rPr lang="ru-RU" sz="2100" dirty="0"/>
              <a:t>.</a:t>
            </a:r>
          </a:p>
          <a:p>
            <a:pPr algn="just">
              <a:lnSpc>
                <a:spcPct val="115000"/>
              </a:lnSpc>
            </a:pP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95" y="96191"/>
            <a:ext cx="2503468" cy="496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10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решение 4"/>
          <p:cNvSpPr/>
          <p:nvPr/>
        </p:nvSpPr>
        <p:spPr>
          <a:xfrm>
            <a:off x="1714500" y="894328"/>
            <a:ext cx="5614988" cy="2870429"/>
          </a:xfrm>
          <a:prstGeom prst="flowChartDecisi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15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Улицы, носившие имена героев Великой Отечественной войны, называются в честь фашистских приспешников. 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5610" y="2766266"/>
            <a:ext cx="3627756" cy="241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265"/>
            <a:ext cx="3266107" cy="18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95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005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16517" y="111191"/>
            <a:ext cx="4305300" cy="22852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Среди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государственных праздников совершенно особое место занимают военный парад на Красной площади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 ноября 1941 года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парад Победы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24 июня 1945 года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которые уже в ходе своего проведения приобрели колоссальное символическое и историческое значение.</a:t>
            </a:r>
            <a:endParaRPr lang="ru-RU" sz="1800" dirty="0"/>
          </a:p>
        </p:txBody>
      </p:sp>
      <p:pic>
        <p:nvPicPr>
          <p:cNvPr id="3074" name="Picture 2" descr="https://avatars.mds.yandex.net/i?id=0fefec93f16e52afec5444484685d7cf_l-8767819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2389" y="2378889"/>
            <a:ext cx="4221956" cy="2801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osnovosti.ru/wp-content/uploads/2020/06/b7f40a5a915b58721d33795ddb9d7e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626938"/>
            <a:ext cx="4842734" cy="2537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08.fotocdn.net/s204/8265651790d7bb5b/public_pin_l/23052554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091" y="-55623"/>
            <a:ext cx="3741243" cy="2618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154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 со стрелкой вниз 2"/>
          <p:cNvSpPr/>
          <p:nvPr/>
        </p:nvSpPr>
        <p:spPr>
          <a:xfrm>
            <a:off x="85725" y="0"/>
            <a:ext cx="8963025" cy="1900238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2022 г., с началом СВО, на Украине развернулся </a:t>
            </a:r>
            <a:r>
              <a:rPr lang="ru-RU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политики искажения исторической памяти</a:t>
            </a:r>
            <a:r>
              <a:rPr lang="ru-RU" dirty="0"/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3095" y="1900237"/>
            <a:ext cx="5765799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89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005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07" y="4357191"/>
            <a:ext cx="9001124" cy="7155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его стал переход к открытым репрессиям инакомыслящих.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7" y="26879"/>
            <a:ext cx="3570848" cy="2380565"/>
          </a:xfrm>
          <a:prstGeom prst="rect">
            <a:avLst/>
          </a:prstGeom>
        </p:spPr>
      </p:pic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818" y="1379306"/>
            <a:ext cx="5548313" cy="297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645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696"/>
            <a:ext cx="9137595" cy="51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569" y="1913504"/>
            <a:ext cx="3676262" cy="2757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744" y="2571751"/>
            <a:ext cx="4353471" cy="2447618"/>
          </a:xfrm>
          <a:prstGeom prst="rect">
            <a:avLst/>
          </a:prstGeom>
        </p:spPr>
      </p:pic>
      <p:sp>
        <p:nvSpPr>
          <p:cNvPr id="3" name="Багетная рамка 2"/>
          <p:cNvSpPr/>
          <p:nvPr/>
        </p:nvSpPr>
        <p:spPr>
          <a:xfrm>
            <a:off x="1150144" y="142900"/>
            <a:ext cx="6336506" cy="1705447"/>
          </a:xfrm>
          <a:prstGeom prst="beve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о Великой Отечественной войне и общей Великой Победе стала цивилизационной скрепой всего пост советского пространства. </a:t>
            </a:r>
          </a:p>
        </p:txBody>
      </p:sp>
    </p:spTree>
    <p:extLst>
      <p:ext uri="{BB962C8B-B14F-4D97-AF65-F5344CB8AC3E}">
        <p14:creationId xmlns:p14="http://schemas.microsoft.com/office/powerpoint/2010/main" xmlns="" val="251415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7162" y="212129"/>
            <a:ext cx="8186738" cy="9002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июня 2023 г. Зеленский подписал закон, отменяющий День Победы 9 мая. Изменена не только дата, но и смыслы. Неповиновение квалифицируется как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победобесие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преследуется уголовно.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703" y="1112375"/>
            <a:ext cx="6858594" cy="38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7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005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17004"/>
            <a:ext cx="9144000" cy="10387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Львове эксгумировали останки советских воинов, захороненных на мемориале Марсово поле, расчистив место для погибших в ходе агрессии Украины против народа Донбасса.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4" y="1191667"/>
            <a:ext cx="4758035" cy="2676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888" y="2708374"/>
            <a:ext cx="4329112" cy="24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770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97420" y="57150"/>
            <a:ext cx="3254586" cy="22852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киевский режим, не имея возможности побеждать на поле боя, стремится стереть историческую память собственного народа.</a:t>
            </a:r>
          </a:p>
          <a:p>
            <a:pPr algn="just"/>
            <a:endParaRPr lang="ru-RU" sz="1800" dirty="0"/>
          </a:p>
        </p:txBody>
      </p:sp>
      <p:sp>
        <p:nvSpPr>
          <p:cNvPr id="4" name="AutoShape 6" descr="Искусство СССР / Soviet art - Голембиевская Татьяна Николаевна (Украина,  1936) «Праздник урожая» 1960-е #Татьяна_Голембиевская #1960_е_ссср  #урожай_ссср #праздники_ссср #целина_ссср | Facebook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Искусство СССР / Soviet art - Голембиевская Татьяна Николаевна (Украина,  1936) «Праздник урожая» 1960-е #Татьяна_Голембиевская #1960_е_ссср  #урожай_ссср #праздники_ссср #целина_ссср | Facebook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5058" y="2543175"/>
            <a:ext cx="3940772" cy="2617330"/>
          </a:xfrm>
          <a:prstGeom prst="rect">
            <a:avLst/>
          </a:prstGeom>
        </p:spPr>
      </p:pic>
      <p:pic>
        <p:nvPicPr>
          <p:cNvPr id="9" name="Picture 2" descr="Бессмертный полк» - КГБПОУ &quot;БЛЖДТ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651" y="-200072"/>
            <a:ext cx="5135774" cy="293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04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светлый нежный однотонный (79 фото) » ФОНОВАЯ ГАЛЕРЕЯ  КАТЕРИНЫ АСКВИ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002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это и определило вектор украинской пропаганды, сосредоточенной на разрыве всех связей с РФ, на формировании «иной» идентичности своего народа, и превращении собственной страны в плацдарм для дальнейшей агрессии Запада против России.</a:t>
            </a:r>
          </a:p>
        </p:txBody>
      </p:sp>
      <p:pic>
        <p:nvPicPr>
          <p:cNvPr id="8194" name="Picture 2" descr="Учебный год 2023-2024 – старшеклассники получат новые учебники по истории  Украи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0698" y="1252575"/>
            <a:ext cx="2621756" cy="13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Юных бандеровцев учат ненавидеть Россию и русски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7372" y="3561055"/>
            <a:ext cx="2930129" cy="153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Схватка со зверем. Борьба с бандеровцами в 1941-1945 гг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19607"/>
            <a:ext cx="2144596" cy="342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На Украине издана &quot;Азбука юного бандеровца&quot; — Новый Тамбо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0150" y="1257810"/>
            <a:ext cx="29591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3971925" y="2571750"/>
            <a:ext cx="192823" cy="940294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352454" y="1912162"/>
            <a:ext cx="927696" cy="154763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2144596" y="2000250"/>
            <a:ext cx="586102" cy="215311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811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xmlns="" id="{D3574440-57A4-A441-11AE-260E449E5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07" b="1411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BE4E0C-0CBD-E421-4101-CF0DDADCD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r="4204"/>
          <a:stretch/>
        </p:blipFill>
        <p:spPr>
          <a:xfrm>
            <a:off x="5031394" y="0"/>
            <a:ext cx="4112606" cy="51435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1AB4359-D2B9-6FA5-22D6-265DE12DFB12}"/>
              </a:ext>
            </a:extLst>
          </p:cNvPr>
          <p:cNvSpPr/>
          <p:nvPr/>
        </p:nvSpPr>
        <p:spPr>
          <a:xfrm>
            <a:off x="4572000" y="0"/>
            <a:ext cx="4572000" cy="14708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500" dirty="0">
                <a:solidFill>
                  <a:srgbClr val="0F0F0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Трансформация Украины в «государство – тоталитарная секта» началась еще в период президентства Кучмы, издавшего в 2003 г. на русском языке книгу «Украина – не Россия».</a:t>
            </a:r>
            <a:endParaRPr lang="ru-RU" sz="1500" dirty="0"/>
          </a:p>
        </p:txBody>
      </p:sp>
      <p:pic>
        <p:nvPicPr>
          <p:cNvPr id="9220" name="Picture 4" descr="Picture background">
            <a:extLst>
              <a:ext uri="{FF2B5EF4-FFF2-40B4-BE49-F238E27FC236}">
                <a16:creationId xmlns:a16="http://schemas.microsoft.com/office/drawing/2014/main" xmlns="" id="{ABB21522-65E2-6D74-8F47-DE30E2DA7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0" r="11263"/>
          <a:stretch/>
        </p:blipFill>
        <p:spPr bwMode="auto">
          <a:xfrm>
            <a:off x="5595781" y="1568617"/>
            <a:ext cx="2983832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28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964" y="-14288"/>
            <a:ext cx="3158430" cy="5143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49135" b="60948"/>
          <a:stretch/>
        </p:blipFill>
        <p:spPr>
          <a:xfrm>
            <a:off x="154094" y="104774"/>
            <a:ext cx="5627146" cy="29337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093" y="3120969"/>
            <a:ext cx="5246582" cy="17312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Началось все еще в период президентства Кучмы, когда в учебных программах, в мидийом пространстве постепенно вытесняли понятие «Великая Отечественная война», заменяя его на «Вторую мировую» и «советско-немецкую войну на территории Украины»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29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светлый нежный однотонный (79 фото) » ФОНОВАЯ ГАЛЕРЕЯ  КАТЕРИНЫ АСКВИ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12598"/>
          <a:stretch/>
        </p:blipFill>
        <p:spPr>
          <a:xfrm>
            <a:off x="195672" y="133351"/>
            <a:ext cx="2713960" cy="48767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64541" y="1637653"/>
            <a:ext cx="5924550" cy="14542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дало основания для внедрения мысли о «равной ответственности двух тоталитарных режимов – Гитлеровского и Сталинского» и предоставило возможность реабилитации и героизации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бандеровцев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всей деятельности ОУН-УПА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5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Минимализм строгий - 73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 со стрелкой вниз 2"/>
          <p:cNvSpPr/>
          <p:nvPr/>
        </p:nvSpPr>
        <p:spPr>
          <a:xfrm>
            <a:off x="0" y="0"/>
            <a:ext cx="9058275" cy="1933575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 – 2014 гг. – </a:t>
            </a:r>
            <a:r>
              <a:rPr lang="ru-RU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политики, направленной на переформатирование исторической памяти.</a:t>
            </a:r>
          </a:p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4441" y="2032188"/>
            <a:ext cx="4176659" cy="278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694" y="1854994"/>
            <a:ext cx="3932052" cy="26146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xmlns="" id="{45531423-3C1C-D27A-9CB8-96E3D0E41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background">
            <a:extLst>
              <a:ext uri="{FF2B5EF4-FFF2-40B4-BE49-F238E27FC236}">
                <a16:creationId xmlns:a16="http://schemas.microsoft.com/office/drawing/2014/main" xmlns="" id="{D910C711-90EB-DA76-1DB6-F0A16D64C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22" y="414338"/>
            <a:ext cx="2996406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процесс 2">
            <a:extLst>
              <a:ext uri="{FF2B5EF4-FFF2-40B4-BE49-F238E27FC236}">
                <a16:creationId xmlns:a16="http://schemas.microsoft.com/office/drawing/2014/main" xmlns="" id="{00A6F259-449F-5322-D3AC-5E8F537B8160}"/>
              </a:ext>
            </a:extLst>
          </p:cNvPr>
          <p:cNvSpPr/>
          <p:nvPr/>
        </p:nvSpPr>
        <p:spPr>
          <a:xfrm>
            <a:off x="3228975" y="1154906"/>
            <a:ext cx="2724150" cy="283368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800" i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«Москва должна погибнуть! Белая, красная, царская, советская, пролетарская, православная или безбожная – все равно!»</a:t>
            </a:r>
          </a:p>
          <a:p>
            <a:pPr algn="r"/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i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 Ярослав Старух, «</a:t>
            </a:r>
            <a:r>
              <a:rPr lang="ru-RU" i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Боротьба</a:t>
            </a:r>
            <a:r>
              <a:rPr lang="ru-RU" i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з Москвою», 1941г.</a:t>
            </a:r>
            <a:endParaRPr lang="ru-RU" sz="1800" i="1" dirty="0"/>
          </a:p>
        </p:txBody>
      </p:sp>
      <p:pic>
        <p:nvPicPr>
          <p:cNvPr id="4110" name="Picture 14" descr="Picture background">
            <a:extLst>
              <a:ext uri="{FF2B5EF4-FFF2-40B4-BE49-F238E27FC236}">
                <a16:creationId xmlns:a16="http://schemas.microsoft.com/office/drawing/2014/main" xmlns="" id="{256EBE78-137B-DDD2-CC34-516844542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31" t="8426" r="5320" b="7685"/>
          <a:stretch/>
        </p:blipFill>
        <p:spPr bwMode="auto">
          <a:xfrm>
            <a:off x="6064647" y="414338"/>
            <a:ext cx="2996406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449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835</Words>
  <Application>Microsoft Office PowerPoint</Application>
  <PresentationFormat>Экран (16:9)</PresentationFormat>
  <Paragraphs>45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31</cp:revision>
  <dcterms:created xsi:type="dcterms:W3CDTF">2023-10-28T08:19:16Z</dcterms:created>
  <dcterms:modified xsi:type="dcterms:W3CDTF">2024-11-25T13:18:36Z</dcterms:modified>
</cp:coreProperties>
</file>